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2_B98511C5.xml" ContentType="application/vnd.ms-powerpoint.comments+xml"/>
  <Override PartName="/ppt/comments/modernComment_11F_B694F1C6.xml" ContentType="application/vnd.ms-powerpoint.comments+xml"/>
  <Override PartName="/ppt/comments/modernComment_131_80065847.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4"/>
  </p:sldMasterIdLst>
  <p:notesMasterIdLst>
    <p:notesMasterId r:id="rId54"/>
  </p:notesMasterIdLst>
  <p:handoutMasterIdLst>
    <p:handoutMasterId r:id="rId55"/>
  </p:handoutMasterIdLst>
  <p:sldIdLst>
    <p:sldId id="256" r:id="rId5"/>
    <p:sldId id="279"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80" r:id="rId23"/>
    <p:sldId id="281" r:id="rId24"/>
    <p:sldId id="289" r:id="rId25"/>
    <p:sldId id="290" r:id="rId26"/>
    <p:sldId id="273" r:id="rId27"/>
    <p:sldId id="286" r:id="rId28"/>
    <p:sldId id="291" r:id="rId29"/>
    <p:sldId id="292" r:id="rId30"/>
    <p:sldId id="274" r:id="rId31"/>
    <p:sldId id="275" r:id="rId32"/>
    <p:sldId id="308" r:id="rId33"/>
    <p:sldId id="287" r:id="rId34"/>
    <p:sldId id="307" r:id="rId35"/>
    <p:sldId id="306" r:id="rId36"/>
    <p:sldId id="305" r:id="rId37"/>
    <p:sldId id="304" r:id="rId38"/>
    <p:sldId id="309" r:id="rId39"/>
    <p:sldId id="303" r:id="rId40"/>
    <p:sldId id="293" r:id="rId41"/>
    <p:sldId id="294" r:id="rId42"/>
    <p:sldId id="277" r:id="rId43"/>
    <p:sldId id="288" r:id="rId44"/>
    <p:sldId id="298" r:id="rId45"/>
    <p:sldId id="297" r:id="rId46"/>
    <p:sldId id="296" r:id="rId47"/>
    <p:sldId id="295" r:id="rId48"/>
    <p:sldId id="302" r:id="rId49"/>
    <p:sldId id="301" r:id="rId50"/>
    <p:sldId id="300" r:id="rId51"/>
    <p:sldId id="299" r:id="rId52"/>
    <p:sldId id="278" r:id="rId53"/>
  </p:sldIdLst>
  <p:sldSz cx="12188825" cy="6858000"/>
  <p:notesSz cx="9236075" cy="6950075"/>
  <p:defaultTex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3839" userDrawn="1">
          <p15:clr>
            <a:srgbClr val="A4A3A4"/>
          </p15:clr>
        </p15:guide>
        <p15:guide id="9" pos="7055" userDrawn="1">
          <p15:clr>
            <a:srgbClr val="A4A3A4"/>
          </p15:clr>
        </p15:guide>
        <p15:guide id="10" orient="horz" pos="2184" userDrawn="1">
          <p15:clr>
            <a:srgbClr val="C35EA4"/>
          </p15:clr>
        </p15:guide>
        <p15:guide id="12" pos="575" userDrawn="1">
          <p15:clr>
            <a:srgbClr val="A4A3A4"/>
          </p15:clr>
        </p15:guide>
      </p15:sldGuideLst>
    </p:ext>
    <p:ext uri="{2D200454-40CA-4A62-9FC3-DE9A4176ACB9}">
      <p15:notesGuideLst xmlns:p15="http://schemas.microsoft.com/office/powerpoint/2012/main">
        <p15:guide id="1" orient="horz" pos="2189" userDrawn="1">
          <p15:clr>
            <a:srgbClr val="A4A3A4"/>
          </p15:clr>
        </p15:guide>
        <p15:guide id="2" pos="291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5A414C-F145-BE04-93C5-E17EC763908B}" name="Kindseth, Anne" initials="KA" userId="S::akindseth@smu.edu::0c69c39f-5998-4a3c-aca7-2e330bedb79d" providerId="AD"/>
  <p188:author id="{04A302E4-0CEC-F1EF-7A50-72880DE11510}" name="Mancini, Laura" initials="ML" userId="S::lmancini@smu.edu::939a9a2d-7b7c-4918-ba86-20ed55c5ef65" providerId="AD"/>
  <p188:author id="{2037AFEA-A0DE-F983-1251-25C2B6C580EB}" name="Rivera, Cassandra" initials="RC" userId="S::cassandrarivera@smu.edu::03b2fa08-b259-4a01-b901-2f7475133b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80E"/>
    <a:srgbClr val="CED0E0"/>
    <a:srgbClr val="4F3C05"/>
    <a:srgbClr val="E51D33"/>
    <a:srgbClr val="DAA600"/>
    <a:srgbClr val="B686DA"/>
    <a:srgbClr val="FFA7A7"/>
    <a:srgbClr val="F2A36E"/>
    <a:srgbClr val="5781C1"/>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3A2C9-E016-7A60-3339-F77756AAEF78}" v="732" dt="2025-07-29T14:16:21.483"/>
    <p1510:client id="{4212F06A-1E63-39AE-6B6A-623316B26478}" v="813" dt="2025-07-29T17:00:37.850"/>
    <p1510:client id="{E455C60D-5C17-1FAB-1424-7F2188F4C0A9}" v="4" dt="2025-07-29T14:39:34.6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39"/>
        <p:guide pos="7055"/>
        <p:guide orient="horz" pos="2184"/>
        <p:guide pos="575"/>
      </p:guideLst>
    </p:cSldViewPr>
  </p:slideViewPr>
  <p:notesViewPr>
    <p:cSldViewPr snapToGrid="0">
      <p:cViewPr>
        <p:scale>
          <a:sx n="1" d="2"/>
          <a:sy n="1" d="2"/>
        </p:scale>
        <p:origin x="0" y="0"/>
      </p:cViewPr>
      <p:guideLst>
        <p:guide orient="horz" pos="2189"/>
        <p:guide pos="291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12_B98511C5.xml><?xml version="1.0" encoding="utf-8"?>
<p188:cmLst xmlns:a="http://schemas.openxmlformats.org/drawingml/2006/main" xmlns:r="http://schemas.openxmlformats.org/officeDocument/2006/relationships" xmlns:p188="http://schemas.microsoft.com/office/powerpoint/2018/8/main">
  <p188:cm id="{A45463BC-104C-4E15-8DAD-23E9F6CF366F}" authorId="{2037AFEA-A0DE-F983-1251-25C2B6C580EB}" status="resolved" created="2025-07-29T14:32:48.419" complete="100000">
    <pc:sldMkLst xmlns:pc="http://schemas.microsoft.com/office/powerpoint/2013/main/command">
      <pc:docMk/>
      <pc:sldMk cId="3112505797" sldId="274"/>
    </pc:sldMkLst>
    <p188:txBody>
      <a:bodyPr/>
      <a:lstStyle/>
      <a:p>
        <a:r>
          <a:rPr lang="en-US"/>
          <a:t>So I looked at the tours we had written previously, and here are some potential vocab words (feel free to use or don't):
Pigment
Conservation
X-Ray
Functional Art</a:t>
        </a:r>
      </a:p>
    </p188:txBody>
  </p188:cm>
</p188:cmLst>
</file>

<file path=ppt/comments/modernComment_11F_B694F1C6.xml><?xml version="1.0" encoding="utf-8"?>
<p188:cmLst xmlns:a="http://schemas.openxmlformats.org/drawingml/2006/main" xmlns:r="http://schemas.openxmlformats.org/officeDocument/2006/relationships" xmlns:p188="http://schemas.microsoft.com/office/powerpoint/2018/8/main">
  <p188:cm id="{6FE2AFC2-3D8B-49DA-9B5F-1670D65AD4EB}" authorId="{2037AFEA-A0DE-F983-1251-25C2B6C580EB}" status="resolved" created="2025-07-29T14:39:34.628" complete="100000">
    <pc:sldMkLst xmlns:pc="http://schemas.microsoft.com/office/powerpoint/2013/main/command">
      <pc:docMk/>
      <pc:sldMk cId="3063214534" sldId="287"/>
    </pc:sldMkLst>
    <p188:txBody>
      <a:bodyPr/>
      <a:lstStyle/>
      <a:p>
        <a:r>
          <a:rPr lang="en-US"/>
          <a:t>I think this activity could work, especially because the teacher can choose which vocab words to include on the handout.</a:t>
        </a:r>
      </a:p>
    </p188:txBody>
  </p188:cm>
</p188:cmLst>
</file>

<file path=ppt/comments/modernComment_131_80065847.xml><?xml version="1.0" encoding="utf-8"?>
<p188:cmLst xmlns:a="http://schemas.openxmlformats.org/drawingml/2006/main" xmlns:r="http://schemas.openxmlformats.org/officeDocument/2006/relationships" xmlns:p188="http://schemas.microsoft.com/office/powerpoint/2018/8/main">
  <p188:cm id="{42F9164C-53C1-4D63-B1E6-8A5046BB8E87}" authorId="{2037AFEA-A0DE-F983-1251-25C2B6C580EB}" status="resolved" created="2025-07-29T14:38:17.657" complete="100000">
    <pc:sldMkLst xmlns:pc="http://schemas.microsoft.com/office/powerpoint/2013/main/command">
      <pc:docMk/>
      <pc:sldMk cId="2147899463" sldId="305"/>
    </pc:sldMkLst>
    <p188:txBody>
      <a:bodyPr/>
      <a:lstStyle/>
      <a:p>
        <a:r>
          <a:rPr lang="en-US"/>
          <a:t>Same as above, I read our already written version. Here are some potential vocab words:
Artistic Process
Social Commentary
En Plein Air
Abstract
Components
Symbol
Studio (in terms of having more than one person working on a single artwork)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02299" cy="348928"/>
          </a:xfrm>
          <a:prstGeom prst="rect">
            <a:avLst/>
          </a:prstGeom>
        </p:spPr>
        <p:txBody>
          <a:bodyPr vert="horz" lIns="91436" tIns="45718" rIns="91436" bIns="45718"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5231640" y="1"/>
            <a:ext cx="4002299" cy="348928"/>
          </a:xfrm>
          <a:prstGeom prst="rect">
            <a:avLst/>
          </a:prstGeom>
        </p:spPr>
        <p:txBody>
          <a:bodyPr vert="horz" lIns="91436" tIns="45718" rIns="91436" bIns="45718" rtlCol="0"/>
          <a:lstStyle>
            <a:lvl1pPr algn="r">
              <a:defRPr sz="1200"/>
            </a:lvl1pPr>
          </a:lstStyle>
          <a:p>
            <a:fld id="{67F32F8B-429E-45D3-A6EF-7110C94B56DE}" type="datetimeFigureOut">
              <a:rPr lang="en-US" smtClean="0">
                <a:latin typeface="Arial" panose="020B0604020202020204" pitchFamily="34" charset="0"/>
              </a:rPr>
              <a:t>11/6/2025</a:t>
            </a:fld>
            <a:endParaRPr lang="en-US">
              <a:latin typeface="Arial" panose="020B0604020202020204" pitchFamily="34" charset="0"/>
            </a:endParaRPr>
          </a:p>
        </p:txBody>
      </p:sp>
      <p:sp>
        <p:nvSpPr>
          <p:cNvPr id="4" name="Footer Placeholder 3"/>
          <p:cNvSpPr>
            <a:spLocks noGrp="1"/>
          </p:cNvSpPr>
          <p:nvPr>
            <p:ph type="ftr" sz="quarter" idx="2"/>
          </p:nvPr>
        </p:nvSpPr>
        <p:spPr>
          <a:xfrm>
            <a:off x="1" y="6601148"/>
            <a:ext cx="4002299" cy="348928"/>
          </a:xfrm>
          <a:prstGeom prst="rect">
            <a:avLst/>
          </a:prstGeom>
        </p:spPr>
        <p:txBody>
          <a:bodyPr vert="horz" lIns="91436" tIns="45718" rIns="91436" bIns="45718" rtlCol="0" anchor="b"/>
          <a:lstStyle>
            <a:lvl1pPr algn="l">
              <a:defRPr sz="12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5231640" y="6601148"/>
            <a:ext cx="4002299" cy="348928"/>
          </a:xfrm>
          <a:prstGeom prst="rect">
            <a:avLst/>
          </a:prstGeom>
        </p:spPr>
        <p:txBody>
          <a:bodyPr vert="horz" lIns="91436" tIns="45718" rIns="91436" bIns="45718" rtlCol="0" anchor="b"/>
          <a:lstStyle>
            <a:lvl1pPr algn="r">
              <a:defRPr sz="1200"/>
            </a:lvl1pPr>
          </a:lstStyle>
          <a:p>
            <a:fld id="{D0A90A03-D856-401F-8EAD-377E18EE9FD0}"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514268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743200" y="219075"/>
            <a:ext cx="3749675" cy="2109788"/>
          </a:xfrm>
          <a:prstGeom prst="rect">
            <a:avLst/>
          </a:prstGeom>
          <a:noFill/>
          <a:ln w="12700">
            <a:solidFill>
              <a:prstClr val="black"/>
            </a:solidFill>
          </a:ln>
        </p:spPr>
        <p:txBody>
          <a:bodyPr vert="horz" lIns="92433" tIns="46216" rIns="92433" bIns="46216" rtlCol="0" anchor="ctr"/>
          <a:lstStyle/>
          <a:p>
            <a:endParaRPr lang="en-US"/>
          </a:p>
        </p:txBody>
      </p:sp>
      <p:sp>
        <p:nvSpPr>
          <p:cNvPr id="5" name="Notes Placeholder 4"/>
          <p:cNvSpPr>
            <a:spLocks noGrp="1"/>
          </p:cNvSpPr>
          <p:nvPr>
            <p:ph type="body" sz="quarter" idx="3"/>
          </p:nvPr>
        </p:nvSpPr>
        <p:spPr>
          <a:xfrm>
            <a:off x="295868" y="2436844"/>
            <a:ext cx="8644341" cy="4319710"/>
          </a:xfrm>
          <a:prstGeom prst="rect">
            <a:avLst/>
          </a:prstGeom>
        </p:spPr>
        <p:txBody>
          <a:bodyPr vert="horz" lIns="92433" tIns="46216" rIns="92433" bIns="462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8455502" y="6601366"/>
            <a:ext cx="778437" cy="348709"/>
          </a:xfrm>
          <a:prstGeom prst="rect">
            <a:avLst/>
          </a:prstGeom>
        </p:spPr>
        <p:txBody>
          <a:bodyPr vert="horz" lIns="92433" tIns="46216" rIns="92433" bIns="46216" rtlCol="0" anchor="b"/>
          <a:lstStyle>
            <a:lvl1pPr algn="r">
              <a:defRPr sz="1000">
                <a:latin typeface="Arial" panose="020B0604020202020204" pitchFamily="34" charset="0"/>
              </a:defRPr>
            </a:lvl1pPr>
          </a:lstStyle>
          <a:p>
            <a:fld id="{F42FCFFD-459B-4F74-BD48-8157E1337D42}" type="slidenum">
              <a:rPr lang="en-US" smtClean="0"/>
              <a:pPr/>
              <a:t>‹#›</a:t>
            </a:fld>
            <a:endParaRPr lang="en-US"/>
          </a:p>
        </p:txBody>
      </p:sp>
    </p:spTree>
    <p:extLst>
      <p:ext uri="{BB962C8B-B14F-4D97-AF65-F5344CB8AC3E}">
        <p14:creationId xmlns:p14="http://schemas.microsoft.com/office/powerpoint/2010/main" val="756588982"/>
      </p:ext>
    </p:extLst>
  </p:cSld>
  <p:clrMap bg1="lt1" tx1="dk1" bg2="lt2" tx2="dk2" accent1="accent1" accent2="accent2" accent3="accent3" accent4="accent4" accent5="accent5" accent6="accent6" hlink="hlink" folHlink="folHlink"/>
  <p:notesStyle>
    <a:lvl1pPr marL="0" algn="l" defTabSz="914240" rtl="0" eaLnBrk="1" latinLnBrk="0" hangingPunct="1">
      <a:defRPr sz="2400" kern="1200">
        <a:solidFill>
          <a:schemeClr val="tx1"/>
        </a:solidFill>
        <a:latin typeface="Arial" panose="020B0604020202020204" pitchFamily="34" charset="0"/>
        <a:ea typeface="+mn-ea"/>
        <a:cs typeface="+mn-cs"/>
      </a:defRPr>
    </a:lvl1pPr>
    <a:lvl2pPr marL="457120" algn="l" defTabSz="914240" rtl="0" eaLnBrk="1" latinLnBrk="0" hangingPunct="1">
      <a:defRPr sz="2400" kern="1200">
        <a:solidFill>
          <a:schemeClr val="tx1"/>
        </a:solidFill>
        <a:latin typeface="Arial" panose="020B0604020202020204" pitchFamily="34" charset="0"/>
        <a:ea typeface="+mn-ea"/>
        <a:cs typeface="+mn-cs"/>
      </a:defRPr>
    </a:lvl2pPr>
    <a:lvl3pPr marL="914240" algn="l" defTabSz="914240" rtl="0" eaLnBrk="1" latinLnBrk="0" hangingPunct="1">
      <a:defRPr sz="2400" kern="1200">
        <a:solidFill>
          <a:schemeClr val="tx1"/>
        </a:solidFill>
        <a:latin typeface="Arial" panose="020B0604020202020204" pitchFamily="34" charset="0"/>
        <a:ea typeface="+mn-ea"/>
        <a:cs typeface="+mn-cs"/>
      </a:defRPr>
    </a:lvl3pPr>
    <a:lvl4pPr marL="1371360" algn="l" defTabSz="914240" rtl="0" eaLnBrk="1" latinLnBrk="0" hangingPunct="1">
      <a:defRPr sz="2400" kern="1200">
        <a:solidFill>
          <a:schemeClr val="tx1"/>
        </a:solidFill>
        <a:latin typeface="Arial" panose="020B0604020202020204" pitchFamily="34" charset="0"/>
        <a:ea typeface="+mn-ea"/>
        <a:cs typeface="+mn-cs"/>
      </a:defRPr>
    </a:lvl4pPr>
    <a:lvl5pPr marL="1828480" algn="l" defTabSz="914240" rtl="0" eaLnBrk="1" latinLnBrk="0" hangingPunct="1">
      <a:defRPr sz="2400" kern="1200">
        <a:solidFill>
          <a:schemeClr val="tx1"/>
        </a:solidFill>
        <a:latin typeface="Arial" panose="020B0604020202020204" pitchFamily="34" charset="0"/>
        <a:ea typeface="+mn-ea"/>
        <a:cs typeface="+mn-cs"/>
      </a:defRPr>
    </a:lvl5pPr>
    <a:lvl6pPr marL="2285600" algn="l" defTabSz="914240" rtl="0" eaLnBrk="1" latinLnBrk="0" hangingPunct="1">
      <a:defRPr sz="1200" kern="1200">
        <a:solidFill>
          <a:schemeClr val="tx1"/>
        </a:solidFill>
        <a:latin typeface="+mn-lt"/>
        <a:ea typeface="+mn-ea"/>
        <a:cs typeface="+mn-cs"/>
      </a:defRPr>
    </a:lvl6pPr>
    <a:lvl7pPr marL="2742720" algn="l" defTabSz="914240" rtl="0" eaLnBrk="1" latinLnBrk="0" hangingPunct="1">
      <a:defRPr sz="1200" kern="1200">
        <a:solidFill>
          <a:schemeClr val="tx1"/>
        </a:solidFill>
        <a:latin typeface="+mn-lt"/>
        <a:ea typeface="+mn-ea"/>
        <a:cs typeface="+mn-cs"/>
      </a:defRPr>
    </a:lvl7pPr>
    <a:lvl8pPr marL="3199840" algn="l" defTabSz="914240" rtl="0" eaLnBrk="1" latinLnBrk="0" hangingPunct="1">
      <a:defRPr sz="1200" kern="1200">
        <a:solidFill>
          <a:schemeClr val="tx1"/>
        </a:solidFill>
        <a:latin typeface="+mn-lt"/>
        <a:ea typeface="+mn-ea"/>
        <a:cs typeface="+mn-cs"/>
      </a:defRPr>
    </a:lvl8pPr>
    <a:lvl9pPr marL="3656960" algn="l" defTabSz="91424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290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2FCFFD-459B-4F74-BD48-8157E1337D42}" type="slidenum">
              <a:rPr lang="en-US" smtClean="0"/>
              <a:pPr/>
              <a:t>4</a:t>
            </a:fld>
            <a:endParaRPr lang="en-US"/>
          </a:p>
        </p:txBody>
      </p:sp>
    </p:spTree>
    <p:extLst>
      <p:ext uri="{BB962C8B-B14F-4D97-AF65-F5344CB8AC3E}">
        <p14:creationId xmlns:p14="http://schemas.microsoft.com/office/powerpoint/2010/main" val="18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2FCFFD-459B-4F74-BD48-8157E1337D42}" type="slidenum">
              <a:rPr lang="en-US" smtClean="0"/>
              <a:pPr/>
              <a:t>5</a:t>
            </a:fld>
            <a:endParaRPr lang="en-US"/>
          </a:p>
        </p:txBody>
      </p:sp>
    </p:spTree>
    <p:extLst>
      <p:ext uri="{BB962C8B-B14F-4D97-AF65-F5344CB8AC3E}">
        <p14:creationId xmlns:p14="http://schemas.microsoft.com/office/powerpoint/2010/main" val="1223544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2FCFFD-459B-4F74-BD48-8157E1337D42}" type="slidenum">
              <a:rPr lang="en-US" smtClean="0"/>
              <a:pPr/>
              <a:t>6</a:t>
            </a:fld>
            <a:endParaRPr lang="en-US"/>
          </a:p>
        </p:txBody>
      </p:sp>
    </p:spTree>
    <p:extLst>
      <p:ext uri="{BB962C8B-B14F-4D97-AF65-F5344CB8AC3E}">
        <p14:creationId xmlns:p14="http://schemas.microsoft.com/office/powerpoint/2010/main" val="363309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Full Image">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2533A7E-7141-40FD-84B0-73C8C10557DA}"/>
              </a:ext>
            </a:extLst>
          </p:cNvPr>
          <p:cNvPicPr>
            <a:picLocks noChangeAspect="1"/>
          </p:cNvPicPr>
          <p:nvPr userDrawn="1"/>
        </p:nvPicPr>
        <p:blipFill rotWithShape="1">
          <a:blip r:embed="rId2"/>
          <a:srcRect t="1565" b="13906"/>
          <a:stretch/>
        </p:blipFill>
        <p:spPr>
          <a:xfrm>
            <a:off x="0" y="0"/>
            <a:ext cx="12188825" cy="6858000"/>
          </a:xfrm>
          <a:prstGeom prst="rect">
            <a:avLst/>
          </a:prstGeom>
        </p:spPr>
      </p:pic>
      <p:sp>
        <p:nvSpPr>
          <p:cNvPr id="2" name="Title 1"/>
          <p:cNvSpPr>
            <a:spLocks noGrp="1"/>
          </p:cNvSpPr>
          <p:nvPr>
            <p:ph type="ctrTitle" hasCustomPrompt="1"/>
          </p:nvPr>
        </p:nvSpPr>
        <p:spPr>
          <a:xfrm>
            <a:off x="3193561" y="53361"/>
            <a:ext cx="8836324" cy="1372183"/>
          </a:xfrm>
          <a:prstGeom prst="rect">
            <a:avLst/>
          </a:prstGeom>
        </p:spPr>
        <p:txBody>
          <a:bodyPr lIns="0" tIns="0" rIns="0" bIns="0" anchor="b">
            <a:noAutofit/>
          </a:bodyPr>
          <a:lstStyle>
            <a:lvl1pPr marL="0" algn="l" defTabSz="514350" rtl="0" eaLnBrk="1" latinLnBrk="0" hangingPunct="1">
              <a:lnSpc>
                <a:spcPct val="100000"/>
              </a:lnSpc>
              <a:spcBef>
                <a:spcPct val="0"/>
              </a:spcBef>
              <a:buNone/>
              <a:defRPr lang="en-US" sz="6000" b="1" kern="1200" dirty="0">
                <a:solidFill>
                  <a:schemeClr val="accent2"/>
                </a:solidFill>
                <a:latin typeface="Arial" panose="020B0604020202020204" pitchFamily="34" charset="0"/>
                <a:ea typeface="+mj-ea"/>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a:xfrm>
            <a:off x="3199572" y="1425544"/>
            <a:ext cx="8850745" cy="364759"/>
          </a:xfrm>
          <a:prstGeom prst="rect">
            <a:avLst/>
          </a:prstGeom>
        </p:spPr>
        <p:txBody>
          <a:bodyPr lIns="0" tIns="0" rIns="0" bIns="0" anchor="ctr">
            <a:noAutofit/>
          </a:bodyPr>
          <a:lstStyle>
            <a:lvl1pPr marL="0" indent="0" algn="l">
              <a:buNone/>
              <a:defRPr lang="en-US" sz="3000" b="1" kern="1200">
                <a:solidFill>
                  <a:schemeClr val="bg1"/>
                </a:solidFill>
                <a:latin typeface="+mj-lt"/>
                <a:ea typeface="+mj-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text</a:t>
            </a:r>
          </a:p>
        </p:txBody>
      </p:sp>
      <p:cxnSp>
        <p:nvCxnSpPr>
          <p:cNvPr id="16" name="Straight Connector 15">
            <a:extLst>
              <a:ext uri="{FF2B5EF4-FFF2-40B4-BE49-F238E27FC236}">
                <a16:creationId xmlns:a16="http://schemas.microsoft.com/office/drawing/2014/main" id="{5061144D-925C-6649-8B8D-0BA5AE873666}"/>
              </a:ext>
            </a:extLst>
          </p:cNvPr>
          <p:cNvCxnSpPr/>
          <p:nvPr/>
        </p:nvCxnSpPr>
        <p:spPr>
          <a:xfrm>
            <a:off x="3034620" y="593836"/>
            <a:ext cx="0" cy="13400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6712192-53DA-48FB-9950-2E7E11EE9944}"/>
              </a:ext>
            </a:extLst>
          </p:cNvPr>
          <p:cNvPicPr>
            <a:picLocks noChangeAspect="1"/>
          </p:cNvPicPr>
          <p:nvPr userDrawn="1"/>
        </p:nvPicPr>
        <p:blipFill>
          <a:blip r:embed="rId3"/>
          <a:stretch>
            <a:fillRect/>
          </a:stretch>
        </p:blipFill>
        <p:spPr>
          <a:xfrm>
            <a:off x="138508" y="413328"/>
            <a:ext cx="2785532" cy="1519381"/>
          </a:xfrm>
          <a:prstGeom prst="rect">
            <a:avLst/>
          </a:prstGeom>
        </p:spPr>
      </p:pic>
    </p:spTree>
    <p:extLst>
      <p:ext uri="{BB962C8B-B14F-4D97-AF65-F5344CB8AC3E}">
        <p14:creationId xmlns:p14="http://schemas.microsoft.com/office/powerpoint/2010/main" val="39136715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or Call Out">
    <p:bg>
      <p:bgPr>
        <a:solidFill>
          <a:srgbClr val="354CA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6D37BDF-C5DE-9AAF-F65C-04A066C33831}"/>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3" name="Title 1">
            <a:extLst>
              <a:ext uri="{FF2B5EF4-FFF2-40B4-BE49-F238E27FC236}">
                <a16:creationId xmlns:a16="http://schemas.microsoft.com/office/drawing/2014/main" id="{391941E6-B11E-2FB1-14A7-2F2B7406C1CA}"/>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5" name="Picture 4">
            <a:extLst>
              <a:ext uri="{FF2B5EF4-FFF2-40B4-BE49-F238E27FC236}">
                <a16:creationId xmlns:a16="http://schemas.microsoft.com/office/drawing/2014/main" id="{D100C7A3-00B8-DE41-F78E-94C96A1FC727}"/>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30648933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Slide Half Image 3">
    <p:bg>
      <p:bgPr>
        <a:solidFill>
          <a:schemeClr val="accent3"/>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F29D4548-C5A2-608B-E2F1-E6305FFF15BF}"/>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3" name="Title 1">
            <a:extLst>
              <a:ext uri="{FF2B5EF4-FFF2-40B4-BE49-F238E27FC236}">
                <a16:creationId xmlns:a16="http://schemas.microsoft.com/office/drawing/2014/main" id="{0A959A92-A16F-9FA6-EA4C-DD642BE482AD}"/>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5" name="Picture 4">
            <a:extLst>
              <a:ext uri="{FF2B5EF4-FFF2-40B4-BE49-F238E27FC236}">
                <a16:creationId xmlns:a16="http://schemas.microsoft.com/office/drawing/2014/main" id="{EBD89E60-7830-51EA-88E4-25DE15230778}"/>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562078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p15:clr>
            <a:srgbClr val="FBAE40"/>
          </p15:clr>
        </p15:guide>
        <p15:guide id="2" pos="4703">
          <p15:clr>
            <a:srgbClr val="FBAE40"/>
          </p15:clr>
        </p15:guide>
        <p15:guide id="3" pos="571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normAutofit/>
          </a:bodyPr>
          <a:lstStyle>
            <a:lvl1pPr>
              <a:defRPr sz="2000" b="1">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270644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92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Right Half">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0464" y="960583"/>
            <a:ext cx="5119307" cy="5122717"/>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6457175" y="256642"/>
            <a:ext cx="5071852" cy="411757"/>
          </a:xfrm>
        </p:spPr>
        <p:txBody>
          <a:bodyPr/>
          <a:lstStyle>
            <a:lvl1pPr>
              <a:defRPr sz="2000" b="1">
                <a:latin typeface="Georgia" panose="02040502050405020303" pitchFamily="18"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0684DAE3-1891-054F-8B7F-CF901DD56EFF}"/>
              </a:ext>
            </a:extLst>
          </p:cNvPr>
          <p:cNvCxnSpPr>
            <a:cxnSpLocks/>
          </p:cNvCxnSpPr>
          <p:nvPr/>
        </p:nvCxnSpPr>
        <p:spPr>
          <a:xfrm>
            <a:off x="6457175" y="671267"/>
            <a:ext cx="5071852"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pic>
        <p:nvPicPr>
          <p:cNvPr id="49" name="Picture 48">
            <a:extLst>
              <a:ext uri="{FF2B5EF4-FFF2-40B4-BE49-F238E27FC236}">
                <a16:creationId xmlns:a16="http://schemas.microsoft.com/office/drawing/2014/main" id="{A5198D73-67C3-4690-887C-03DAFFD5D86A}"/>
              </a:ext>
            </a:extLst>
          </p:cNvPr>
          <p:cNvPicPr>
            <a:picLocks noChangeAspect="1"/>
          </p:cNvPicPr>
          <p:nvPr userDrawn="1"/>
        </p:nvPicPr>
        <p:blipFill>
          <a:blip r:embed="rId2"/>
          <a:stretch>
            <a:fillRect/>
          </a:stretch>
        </p:blipFill>
        <p:spPr>
          <a:xfrm>
            <a:off x="10610612" y="5995845"/>
            <a:ext cx="1509121" cy="823158"/>
          </a:xfrm>
          <a:prstGeom prst="rect">
            <a:avLst/>
          </a:prstGeom>
        </p:spPr>
      </p:pic>
      <p:sp>
        <p:nvSpPr>
          <p:cNvPr id="5" name="Content Placeholder 4">
            <a:extLst>
              <a:ext uri="{FF2B5EF4-FFF2-40B4-BE49-F238E27FC236}">
                <a16:creationId xmlns:a16="http://schemas.microsoft.com/office/drawing/2014/main" id="{B0901A58-5E8E-FA38-B7DF-C5905CF2C73E}"/>
              </a:ext>
            </a:extLst>
          </p:cNvPr>
          <p:cNvSpPr>
            <a:spLocks noGrp="1"/>
          </p:cNvSpPr>
          <p:nvPr>
            <p:ph sz="quarter" idx="10"/>
          </p:nvPr>
        </p:nvSpPr>
        <p:spPr>
          <a:xfrm>
            <a:off x="0" y="0"/>
            <a:ext cx="60944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4321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92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eft Half">
    <p:spTree>
      <p:nvGrpSpPr>
        <p:cNvPr id="1" name=""/>
        <p:cNvGrpSpPr/>
        <p:nvPr/>
      </p:nvGrpSpPr>
      <p:grpSpPr>
        <a:xfrm>
          <a:off x="0" y="0"/>
          <a:ext cx="0" cy="0"/>
          <a:chOff x="0" y="0"/>
          <a:chExt cx="0" cy="0"/>
        </a:xfrm>
      </p:grpSpPr>
      <p:sp>
        <p:nvSpPr>
          <p:cNvPr id="3" name="Content Placeholder 2"/>
          <p:cNvSpPr>
            <a:spLocks noGrp="1"/>
          </p:cNvSpPr>
          <p:nvPr>
            <p:ph idx="1"/>
          </p:nvPr>
        </p:nvSpPr>
        <p:spPr>
          <a:xfrm>
            <a:off x="704855" y="960583"/>
            <a:ext cx="5119307" cy="5135415"/>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557639" y="256642"/>
            <a:ext cx="5071852" cy="411757"/>
          </a:xfrm>
        </p:spPr>
        <p:txBody>
          <a:bodyPr/>
          <a:lstStyle>
            <a:lvl1pPr>
              <a:defRPr sz="2000" b="1">
                <a:latin typeface="Georgia" panose="02040502050405020303" pitchFamily="18"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0684DAE3-1891-054F-8B7F-CF901DD56EFF}"/>
              </a:ext>
            </a:extLst>
          </p:cNvPr>
          <p:cNvCxnSpPr>
            <a:cxnSpLocks/>
          </p:cNvCxnSpPr>
          <p:nvPr/>
        </p:nvCxnSpPr>
        <p:spPr>
          <a:xfrm>
            <a:off x="585304" y="671267"/>
            <a:ext cx="5071852"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684DAE3-1891-054F-8B7F-CF901DD56EFF}"/>
              </a:ext>
            </a:extLst>
          </p:cNvPr>
          <p:cNvCxnSpPr>
            <a:cxnSpLocks/>
          </p:cNvCxnSpPr>
          <p:nvPr/>
        </p:nvCxnSpPr>
        <p:spPr>
          <a:xfrm>
            <a:off x="559084" y="671267"/>
            <a:ext cx="5073598"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pic>
        <p:nvPicPr>
          <p:cNvPr id="50" name="Picture 49">
            <a:extLst>
              <a:ext uri="{FF2B5EF4-FFF2-40B4-BE49-F238E27FC236}">
                <a16:creationId xmlns:a16="http://schemas.microsoft.com/office/drawing/2014/main" id="{176E2A2E-DF8F-4304-9C73-3D5112467A3D}"/>
              </a:ext>
            </a:extLst>
          </p:cNvPr>
          <p:cNvPicPr>
            <a:picLocks noChangeAspect="1"/>
          </p:cNvPicPr>
          <p:nvPr userDrawn="1"/>
        </p:nvPicPr>
        <p:blipFill>
          <a:blip r:embed="rId2"/>
          <a:stretch>
            <a:fillRect/>
          </a:stretch>
        </p:blipFill>
        <p:spPr>
          <a:xfrm>
            <a:off x="120412" y="5995845"/>
            <a:ext cx="1509121" cy="823158"/>
          </a:xfrm>
          <a:prstGeom prst="rect">
            <a:avLst/>
          </a:prstGeom>
        </p:spPr>
      </p:pic>
      <p:sp>
        <p:nvSpPr>
          <p:cNvPr id="2" name="Content Placeholder 4">
            <a:extLst>
              <a:ext uri="{FF2B5EF4-FFF2-40B4-BE49-F238E27FC236}">
                <a16:creationId xmlns:a16="http://schemas.microsoft.com/office/drawing/2014/main" id="{FD049AC0-74B7-029C-8825-BD3B550D778A}"/>
              </a:ext>
            </a:extLst>
          </p:cNvPr>
          <p:cNvSpPr>
            <a:spLocks noGrp="1"/>
          </p:cNvSpPr>
          <p:nvPr>
            <p:ph sz="quarter" idx="10"/>
          </p:nvPr>
        </p:nvSpPr>
        <p:spPr>
          <a:xfrm>
            <a:off x="6408605" y="0"/>
            <a:ext cx="5780220" cy="68579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3530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92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ue Title and Content">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000" b="1">
                <a:solidFill>
                  <a:schemeClr val="bg1"/>
                </a:solidFill>
                <a:latin typeface="Georgia" panose="02040502050405020303" pitchFamily="18" charset="0"/>
              </a:defRPr>
            </a:lvl1pPr>
          </a:lstStyle>
          <a:p>
            <a:r>
              <a:rPr lang="en-US"/>
              <a:t>Click to edit Master title style</a:t>
            </a:r>
          </a:p>
        </p:txBody>
      </p:sp>
      <p:cxnSp>
        <p:nvCxnSpPr>
          <p:cNvPr id="5" name="Straight Connector 4">
            <a:extLst>
              <a:ext uri="{FF2B5EF4-FFF2-40B4-BE49-F238E27FC236}">
                <a16:creationId xmlns:a16="http://schemas.microsoft.com/office/drawing/2014/main" id="{0684DAE3-1891-054F-8B7F-CF901DD56EFF}"/>
              </a:ext>
            </a:extLst>
          </p:cNvPr>
          <p:cNvCxnSpPr>
            <a:cxnSpLocks/>
          </p:cNvCxnSpPr>
          <p:nvPr/>
        </p:nvCxnSpPr>
        <p:spPr>
          <a:xfrm>
            <a:off x="571355" y="671267"/>
            <a:ext cx="10969941"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6" name="Content Placeholder 2"/>
          <p:cNvSpPr>
            <a:spLocks noGrp="1"/>
          </p:cNvSpPr>
          <p:nvPr>
            <p:ph idx="10"/>
          </p:nvPr>
        </p:nvSpPr>
        <p:spPr>
          <a:xfrm>
            <a:off x="837983" y="960583"/>
            <a:ext cx="10512862" cy="5089236"/>
          </a:xfrm>
          <a:prstGeom prst="rect">
            <a:avLst/>
          </a:prstGeom>
        </p:spPr>
        <p:txBody>
          <a:bodyPr anchor="ctr"/>
          <a:lstStyle>
            <a:lvl1pPr>
              <a:spcAft>
                <a:spcPts val="1200"/>
              </a:spcAft>
              <a:defRPr>
                <a:solidFill>
                  <a:schemeClr val="bg1"/>
                </a:solidFill>
              </a:defRPr>
            </a:lvl1pPr>
            <a:lvl2pPr>
              <a:spcAft>
                <a:spcPts val="1200"/>
              </a:spcAft>
              <a:defRPr>
                <a:solidFill>
                  <a:schemeClr val="bg1"/>
                </a:solidFill>
              </a:defRPr>
            </a:lvl2pPr>
            <a:lvl3pPr>
              <a:spcAft>
                <a:spcPts val="1200"/>
              </a:spcAft>
              <a:defRPr>
                <a:solidFill>
                  <a:schemeClr val="bg1"/>
                </a:solidFill>
              </a:defRPr>
            </a:lvl3pPr>
            <a:lvl4pPr>
              <a:spcAft>
                <a:spcPts val="1200"/>
              </a:spcAft>
              <a:defRPr>
                <a:solidFill>
                  <a:schemeClr val="bg1"/>
                </a:solidFill>
              </a:defRPr>
            </a:lvl4pPr>
            <a:lvl5pPr>
              <a:spcAft>
                <a:spcPts val="12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6635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Red Title and Content">
    <p:bg>
      <p:bgPr>
        <a:solidFill>
          <a:srgbClr val="CC0035"/>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59084" y="256642"/>
            <a:ext cx="10969944" cy="411757"/>
          </a:xfrm>
        </p:spPr>
        <p:txBody>
          <a:bodyPr/>
          <a:lstStyle>
            <a:lvl1pPr>
              <a:defRPr sz="2000" b="1">
                <a:solidFill>
                  <a:schemeClr val="bg1"/>
                </a:solidFill>
                <a:latin typeface="Georgia" panose="02040502050405020303" pitchFamily="18"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684DAE3-1891-054F-8B7F-CF901DD56EFF}"/>
              </a:ext>
            </a:extLst>
          </p:cNvPr>
          <p:cNvCxnSpPr>
            <a:cxnSpLocks/>
          </p:cNvCxnSpPr>
          <p:nvPr/>
        </p:nvCxnSpPr>
        <p:spPr>
          <a:xfrm>
            <a:off x="559084" y="671267"/>
            <a:ext cx="1096994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solidFill>
                  <a:schemeClr val="bg1"/>
                </a:solidFill>
              </a:defRPr>
            </a:lvl1pPr>
            <a:lvl2pPr>
              <a:spcAft>
                <a:spcPts val="1200"/>
              </a:spcAft>
              <a:defRPr>
                <a:solidFill>
                  <a:schemeClr val="bg1"/>
                </a:solidFill>
              </a:defRPr>
            </a:lvl2pPr>
            <a:lvl3pPr>
              <a:spcAft>
                <a:spcPts val="1200"/>
              </a:spcAft>
              <a:defRPr>
                <a:solidFill>
                  <a:schemeClr val="bg1"/>
                </a:solidFill>
              </a:defRPr>
            </a:lvl3pPr>
            <a:lvl4pPr>
              <a:spcAft>
                <a:spcPts val="1200"/>
              </a:spcAft>
              <a:defRPr>
                <a:solidFill>
                  <a:schemeClr val="bg1"/>
                </a:solidFill>
              </a:defRPr>
            </a:lvl4pPr>
            <a:lvl5pPr>
              <a:spcAft>
                <a:spcPts val="12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1359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Yellow Title and Content">
    <p:bg>
      <p:bgPr>
        <a:solidFill>
          <a:schemeClr val="accent4"/>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000" b="1">
                <a:solidFill>
                  <a:schemeClr val="tx1"/>
                </a:solidFill>
                <a:latin typeface="Georgia" panose="02040502050405020303" pitchFamily="18" charset="0"/>
              </a:defRPr>
            </a:lvl1pPr>
          </a:lstStyle>
          <a:p>
            <a:r>
              <a:rPr lang="en-US"/>
              <a:t>Click to edit Master title style</a:t>
            </a:r>
          </a:p>
        </p:txBody>
      </p:sp>
      <p:sp>
        <p:nvSpPr>
          <p:cNvPr id="6"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solidFill>
                  <a:schemeClr val="tx1"/>
                </a:solidFill>
              </a:defRPr>
            </a:lvl1pPr>
            <a:lvl2pPr>
              <a:spcAft>
                <a:spcPts val="1200"/>
              </a:spcAft>
              <a:defRPr>
                <a:solidFill>
                  <a:schemeClr val="tx1"/>
                </a:solidFill>
              </a:defRPr>
            </a:lvl2pPr>
            <a:lvl3pPr>
              <a:spcAft>
                <a:spcPts val="1200"/>
              </a:spcAft>
              <a:defRPr>
                <a:solidFill>
                  <a:schemeClr val="tx1"/>
                </a:solidFill>
              </a:defRPr>
            </a:lvl3pPr>
            <a:lvl4pPr>
              <a:spcAft>
                <a:spcPts val="1200"/>
              </a:spcAft>
              <a:defRPr>
                <a:solidFill>
                  <a:schemeClr val="tx1"/>
                </a:solidFill>
              </a:defRPr>
            </a:lvl4pPr>
            <a:lvl5pPr>
              <a:spcAft>
                <a:spcPts val="12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683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l Title and Content">
    <p:bg>
      <p:bgPr>
        <a:solidFill>
          <a:srgbClr val="59C3C3"/>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000" b="1">
                <a:latin typeface="Georgia" panose="02040502050405020303" pitchFamily="18"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684DAE3-1891-054F-8B7F-CF901DD56EFF}"/>
              </a:ext>
            </a:extLst>
          </p:cNvPr>
          <p:cNvCxnSpPr>
            <a:cxnSpLocks/>
          </p:cNvCxnSpPr>
          <p:nvPr/>
        </p:nvCxnSpPr>
        <p:spPr>
          <a:xfrm>
            <a:off x="584049" y="671267"/>
            <a:ext cx="10982638"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solidFill>
                  <a:schemeClr val="tx1"/>
                </a:solidFill>
              </a:defRPr>
            </a:lvl1pPr>
            <a:lvl2pPr>
              <a:spcAft>
                <a:spcPts val="1200"/>
              </a:spcAft>
              <a:defRPr>
                <a:solidFill>
                  <a:schemeClr val="tx1"/>
                </a:solidFill>
              </a:defRPr>
            </a:lvl2pPr>
            <a:lvl3pPr>
              <a:spcAft>
                <a:spcPts val="1200"/>
              </a:spcAft>
              <a:defRPr>
                <a:solidFill>
                  <a:schemeClr val="tx1"/>
                </a:solidFill>
              </a:defRPr>
            </a:lvl3pPr>
            <a:lvl4pPr>
              <a:spcAft>
                <a:spcPts val="1200"/>
              </a:spcAft>
              <a:defRPr>
                <a:solidFill>
                  <a:schemeClr val="tx1"/>
                </a:solidFill>
              </a:defRPr>
            </a:lvl4pPr>
            <a:lvl5pPr>
              <a:spcAft>
                <a:spcPts val="12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2079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b="1">
                <a:latin typeface="Georgia" panose="02040502050405020303" pitchFamily="18" charset="0"/>
              </a:defRPr>
            </a:lvl1pPr>
          </a:lstStyle>
          <a:p>
            <a:r>
              <a:rPr lang="en-US"/>
              <a:t>Click to edit Master title style</a:t>
            </a:r>
          </a:p>
        </p:txBody>
      </p:sp>
      <p:sp>
        <p:nvSpPr>
          <p:cNvPr id="11" name="Content Placeholder 2"/>
          <p:cNvSpPr>
            <a:spLocks noGrp="1"/>
          </p:cNvSpPr>
          <p:nvPr>
            <p:ph idx="1"/>
          </p:nvPr>
        </p:nvSpPr>
        <p:spPr>
          <a:xfrm>
            <a:off x="837982" y="960583"/>
            <a:ext cx="5120640" cy="5120640"/>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0"/>
          </p:nvPr>
        </p:nvSpPr>
        <p:spPr>
          <a:xfrm>
            <a:off x="6267232" y="960583"/>
            <a:ext cx="5120640" cy="5120640"/>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3302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Full Image">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103B22-BA43-4247-9913-1DF23FCAE323}"/>
              </a:ext>
            </a:extLst>
          </p:cNvPr>
          <p:cNvPicPr>
            <a:picLocks noChangeAspect="1"/>
          </p:cNvPicPr>
          <p:nvPr userDrawn="1"/>
        </p:nvPicPr>
        <p:blipFill rotWithShape="1">
          <a:blip r:embed="rId2"/>
          <a:srcRect t="-254" b="15603"/>
          <a:stretch/>
        </p:blipFill>
        <p:spPr>
          <a:xfrm>
            <a:off x="0" y="-20671"/>
            <a:ext cx="12188825" cy="6878670"/>
          </a:xfrm>
          <a:prstGeom prst="rect">
            <a:avLst/>
          </a:prstGeom>
        </p:spPr>
      </p:pic>
      <p:sp>
        <p:nvSpPr>
          <p:cNvPr id="15" name="Rectangle 14"/>
          <p:cNvSpPr/>
          <p:nvPr/>
        </p:nvSpPr>
        <p:spPr>
          <a:xfrm>
            <a:off x="8909538" y="1594407"/>
            <a:ext cx="221536" cy="265457"/>
          </a:xfrm>
          <a:prstGeom prst="rect">
            <a:avLst/>
          </a:prstGeom>
        </p:spPr>
        <p:txBody>
          <a:bodyPr wrap="none">
            <a:spAutoFit/>
          </a:bodyPr>
          <a:lstStyle/>
          <a:p>
            <a:r>
              <a:rPr lang="en-US" sz="1125">
                <a:solidFill>
                  <a:schemeClr val="bg1"/>
                </a:solidFill>
                <a:latin typeface="Arial" panose="020B0604020202020204" pitchFamily="34" charset="0"/>
                <a:cs typeface="Arial" panose="020B0604020202020204" pitchFamily="34" charset="0"/>
              </a:rPr>
              <a:t>|</a:t>
            </a:r>
            <a:endParaRPr lang="en-US" sz="1125">
              <a:solidFill>
                <a:schemeClr val="bg1"/>
              </a:solidFill>
            </a:endParaRPr>
          </a:p>
        </p:txBody>
      </p:sp>
      <p:sp>
        <p:nvSpPr>
          <p:cNvPr id="2" name="Title 1"/>
          <p:cNvSpPr>
            <a:spLocks noGrp="1"/>
          </p:cNvSpPr>
          <p:nvPr>
            <p:ph type="ctrTitle" hasCustomPrompt="1"/>
          </p:nvPr>
        </p:nvSpPr>
        <p:spPr bwMode="auto">
          <a:xfrm>
            <a:off x="498635" y="1"/>
            <a:ext cx="8836324" cy="1264831"/>
          </a:xfrm>
          <a:prstGeom prst="rect">
            <a:avLst/>
          </a:prstGeom>
        </p:spPr>
        <p:txBody>
          <a:bodyPr lIns="0" tIns="0" rIns="0" bIns="0" anchor="b">
            <a:noAutofit/>
          </a:bodyPr>
          <a:lstStyle>
            <a:lvl1pPr marL="0" algn="l" defTabSz="514350" rtl="0" eaLnBrk="1" latinLnBrk="0" hangingPunct="1">
              <a:lnSpc>
                <a:spcPct val="100000"/>
              </a:lnSpc>
              <a:spcBef>
                <a:spcPct val="0"/>
              </a:spcBef>
              <a:buNone/>
              <a:defRPr lang="en-US" sz="6000" b="1" kern="1200" dirty="0">
                <a:solidFill>
                  <a:schemeClr val="bg1"/>
                </a:solidFill>
                <a:latin typeface="Arial" panose="020B0604020202020204" pitchFamily="34" charset="0"/>
                <a:ea typeface="+mj-ea"/>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bwMode="auto">
          <a:xfrm>
            <a:off x="498635" y="1294843"/>
            <a:ext cx="8856938" cy="389740"/>
          </a:xfrm>
          <a:prstGeom prst="rect">
            <a:avLst/>
          </a:prstGeom>
        </p:spPr>
        <p:txBody>
          <a:bodyPr lIns="0" tIns="0" rIns="0" bIns="0" anchor="b">
            <a:noAutofit/>
          </a:bodyPr>
          <a:lstStyle>
            <a:lvl1pPr marL="0" indent="0" algn="l">
              <a:buNone/>
              <a:defRPr lang="en-US" sz="3000" b="1" kern="1200">
                <a:solidFill>
                  <a:schemeClr val="bg1"/>
                </a:solidFill>
                <a:latin typeface="Arial" panose="020B0604020202020204" pitchFamily="34" charset="0"/>
                <a:ea typeface="+mj-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text</a:t>
            </a:r>
          </a:p>
        </p:txBody>
      </p:sp>
      <p:pic>
        <p:nvPicPr>
          <p:cNvPr id="7" name="Picture 6">
            <a:extLst>
              <a:ext uri="{FF2B5EF4-FFF2-40B4-BE49-F238E27FC236}">
                <a16:creationId xmlns:a16="http://schemas.microsoft.com/office/drawing/2014/main" id="{C5BED46D-3BFA-47EA-8A83-FEE71994A194}"/>
              </a:ext>
            </a:extLst>
          </p:cNvPr>
          <p:cNvPicPr>
            <a:picLocks noChangeAspect="1"/>
          </p:cNvPicPr>
          <p:nvPr userDrawn="1"/>
        </p:nvPicPr>
        <p:blipFill>
          <a:blip r:embed="rId3"/>
          <a:stretch>
            <a:fillRect/>
          </a:stretch>
        </p:blipFill>
        <p:spPr>
          <a:xfrm>
            <a:off x="7931210" y="830043"/>
            <a:ext cx="3808850" cy="313011"/>
          </a:xfrm>
          <a:prstGeom prst="rect">
            <a:avLst/>
          </a:prstGeom>
        </p:spPr>
      </p:pic>
    </p:spTree>
    <p:extLst>
      <p:ext uri="{BB962C8B-B14F-4D97-AF65-F5344CB8AC3E}">
        <p14:creationId xmlns:p14="http://schemas.microsoft.com/office/powerpoint/2010/main" val="1230093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normAutofit/>
          </a:bodyPr>
          <a:lstStyle>
            <a:lvl1pPr>
              <a:defRPr sz="2000" b="1" cap="none">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41727179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1066" userDrawn="1">
          <p15:clr>
            <a:srgbClr val="FBAE40"/>
          </p15:clr>
        </p15:guide>
        <p15:guide id="2" orient="horz" pos="153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829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Photo with Title/Subtitle/Conten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81547A-F90A-45BD-A600-2EBD37E62AA4}"/>
              </a:ext>
            </a:extLst>
          </p:cNvPr>
          <p:cNvPicPr>
            <a:picLocks noChangeAspect="1"/>
          </p:cNvPicPr>
          <p:nvPr userDrawn="1"/>
        </p:nvPicPr>
        <p:blipFill rotWithShape="1">
          <a:blip r:embed="rId2"/>
          <a:srcRect b="15603"/>
          <a:stretch/>
        </p:blipFill>
        <p:spPr>
          <a:xfrm>
            <a:off x="-1" y="-1"/>
            <a:ext cx="12188825" cy="6858001"/>
          </a:xfrm>
          <a:prstGeom prst="rect">
            <a:avLst/>
          </a:prstGeom>
        </p:spPr>
      </p:pic>
      <p:cxnSp>
        <p:nvCxnSpPr>
          <p:cNvPr id="7" name="Straight Connector 6">
            <a:extLst>
              <a:ext uri="{FF2B5EF4-FFF2-40B4-BE49-F238E27FC236}">
                <a16:creationId xmlns:a16="http://schemas.microsoft.com/office/drawing/2014/main" id="{79C6FE92-E738-A94C-9AF4-F919BA9C0DF8}"/>
              </a:ext>
            </a:extLst>
          </p:cNvPr>
          <p:cNvCxnSpPr>
            <a:cxnSpLocks/>
          </p:cNvCxnSpPr>
          <p:nvPr/>
        </p:nvCxnSpPr>
        <p:spPr>
          <a:xfrm>
            <a:off x="672980" y="2739743"/>
            <a:ext cx="86834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2" name="Text Placeholder 11"/>
          <p:cNvSpPr>
            <a:spLocks noGrp="1"/>
          </p:cNvSpPr>
          <p:nvPr>
            <p:ph type="body" sz="quarter" idx="10" hasCustomPrompt="1"/>
          </p:nvPr>
        </p:nvSpPr>
        <p:spPr>
          <a:xfrm>
            <a:off x="561832" y="419102"/>
            <a:ext cx="8224283" cy="1968500"/>
          </a:xfrm>
          <a:prstGeom prst="rect">
            <a:avLst/>
          </a:prstGeom>
        </p:spPr>
        <p:txBody>
          <a:bodyPr anchor="b">
            <a:normAutofit/>
          </a:bodyPr>
          <a:lstStyle>
            <a:lvl1pPr marL="0" indent="0">
              <a:buNone/>
              <a:defRPr sz="5000" b="1">
                <a:solidFill>
                  <a:schemeClr val="tx1"/>
                </a:solidFill>
                <a:latin typeface="Georgia" panose="02040502050405020303" pitchFamily="18" charset="0"/>
              </a:defRPr>
            </a:lvl1pPr>
            <a:lvl5pPr>
              <a:defRPr/>
            </a:lvl5pPr>
          </a:lstStyle>
          <a:p>
            <a:pPr lvl="0"/>
            <a:r>
              <a:rPr lang="en-US"/>
              <a:t>Enter short </a:t>
            </a:r>
            <a:br>
              <a:rPr lang="en-US"/>
            </a:br>
            <a:r>
              <a:rPr lang="en-US"/>
              <a:t>title here</a:t>
            </a:r>
          </a:p>
        </p:txBody>
      </p:sp>
      <p:sp>
        <p:nvSpPr>
          <p:cNvPr id="13" name="Text Placeholder 11"/>
          <p:cNvSpPr>
            <a:spLocks noGrp="1"/>
          </p:cNvSpPr>
          <p:nvPr>
            <p:ph type="body" sz="quarter" idx="11" hasCustomPrompt="1"/>
          </p:nvPr>
        </p:nvSpPr>
        <p:spPr>
          <a:xfrm>
            <a:off x="561832" y="3022600"/>
            <a:ext cx="8224283" cy="558800"/>
          </a:xfrm>
          <a:prstGeom prst="rect">
            <a:avLst/>
          </a:prstGeom>
        </p:spPr>
        <p:txBody>
          <a:bodyPr>
            <a:noAutofit/>
          </a:bodyPr>
          <a:lstStyle>
            <a:lvl1pPr marL="0" indent="0">
              <a:buNone/>
              <a:defRPr sz="3000" b="0" cap="all" baseline="0">
                <a:solidFill>
                  <a:schemeClr val="tx1"/>
                </a:solidFill>
              </a:defRPr>
            </a:lvl1pPr>
            <a:lvl5pPr>
              <a:defRPr/>
            </a:lvl5pPr>
          </a:lstStyle>
          <a:p>
            <a:pPr lvl="0"/>
            <a:r>
              <a:rPr lang="en-US"/>
              <a:t>ENTER SUBTITLE HERE</a:t>
            </a:r>
          </a:p>
        </p:txBody>
      </p:sp>
      <p:sp>
        <p:nvSpPr>
          <p:cNvPr id="14" name="Text Placeholder 11"/>
          <p:cNvSpPr>
            <a:spLocks noGrp="1"/>
          </p:cNvSpPr>
          <p:nvPr>
            <p:ph type="body" sz="quarter" idx="12" hasCustomPrompt="1"/>
          </p:nvPr>
        </p:nvSpPr>
        <p:spPr>
          <a:xfrm>
            <a:off x="561832" y="3581401"/>
            <a:ext cx="8224283" cy="2918931"/>
          </a:xfrm>
          <a:prstGeom prst="rect">
            <a:avLst/>
          </a:prstGeom>
        </p:spPr>
        <p:txBody>
          <a:bodyPr>
            <a:noAutofit/>
          </a:bodyPr>
          <a:lstStyle>
            <a:lvl1pPr marL="0" indent="0">
              <a:spcAft>
                <a:spcPts val="338"/>
              </a:spcAft>
              <a:buNone/>
              <a:defRPr sz="2000" b="0" i="1" cap="none" baseline="0">
                <a:solidFill>
                  <a:schemeClr val="tx1"/>
                </a:solidFill>
              </a:defRPr>
            </a:lvl1pPr>
            <a:lvl5pPr>
              <a:defRPr/>
            </a:lvl5pPr>
          </a:lstStyle>
          <a:p>
            <a:pPr lvl="0"/>
            <a:r>
              <a:rPr lang="en-US"/>
              <a:t>ENTER text here</a:t>
            </a:r>
          </a:p>
          <a:p>
            <a:pPr lvl="0"/>
            <a:r>
              <a:rPr lang="en-US"/>
              <a:t>Enter you text here</a:t>
            </a:r>
          </a:p>
        </p:txBody>
      </p:sp>
      <p:pic>
        <p:nvPicPr>
          <p:cNvPr id="100" name="Picture 99">
            <a:extLst>
              <a:ext uri="{FF2B5EF4-FFF2-40B4-BE49-F238E27FC236}">
                <a16:creationId xmlns:a16="http://schemas.microsoft.com/office/drawing/2014/main" id="{DE3D7C7D-58D1-4A25-966D-3AA4B5E42A33}"/>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3097055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hoto with Text 1">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2AA3E-1F17-4183-9994-C492EE3581DD}"/>
              </a:ext>
            </a:extLst>
          </p:cNvPr>
          <p:cNvPicPr>
            <a:picLocks noChangeAspect="1"/>
          </p:cNvPicPr>
          <p:nvPr userDrawn="1"/>
        </p:nvPicPr>
        <p:blipFill rotWithShape="1">
          <a:blip r:embed="rId2"/>
          <a:srcRect t="15603"/>
          <a:stretch/>
        </p:blipFill>
        <p:spPr>
          <a:xfrm>
            <a:off x="-1" y="1"/>
            <a:ext cx="12188825" cy="6858000"/>
          </a:xfrm>
          <a:prstGeom prst="rect">
            <a:avLst/>
          </a:prstGeom>
        </p:spPr>
      </p:pic>
      <p:sp>
        <p:nvSpPr>
          <p:cNvPr id="4" name="Text Placeholder 3"/>
          <p:cNvSpPr>
            <a:spLocks noGrp="1"/>
          </p:cNvSpPr>
          <p:nvPr>
            <p:ph type="body" sz="quarter" idx="10" hasCustomPrompt="1"/>
          </p:nvPr>
        </p:nvSpPr>
        <p:spPr>
          <a:xfrm>
            <a:off x="2198688" y="2986088"/>
            <a:ext cx="7234237" cy="695325"/>
          </a:xfrm>
          <a:solidFill>
            <a:schemeClr val="bg1"/>
          </a:solidFill>
        </p:spPr>
        <p:txBody>
          <a:bodyPr>
            <a:normAutofit/>
          </a:bodyPr>
          <a:lstStyle>
            <a:lvl1pPr marL="0" indent="0" algn="ctr">
              <a:buNone/>
              <a:defRPr sz="3000"/>
            </a:lvl1pPr>
          </a:lstStyle>
          <a:p>
            <a:pPr lvl="0"/>
            <a:r>
              <a:rPr lang="en-US"/>
              <a:t>Enter short text here</a:t>
            </a:r>
          </a:p>
        </p:txBody>
      </p:sp>
      <p:pic>
        <p:nvPicPr>
          <p:cNvPr id="48" name="Picture 47">
            <a:extLst>
              <a:ext uri="{FF2B5EF4-FFF2-40B4-BE49-F238E27FC236}">
                <a16:creationId xmlns:a16="http://schemas.microsoft.com/office/drawing/2014/main" id="{FA44BA79-B84C-479E-9F6F-56E760D5C157}"/>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16734828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6824" userDrawn="1">
          <p15:clr>
            <a:srgbClr val="FBAE40"/>
          </p15:clr>
        </p15:guide>
        <p15:guide id="2" orient="horz"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hoto with Text 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EB06F0-4D4C-40FE-A129-C1A158A0D71B}"/>
              </a:ext>
            </a:extLst>
          </p:cNvPr>
          <p:cNvPicPr>
            <a:picLocks noChangeAspect="1"/>
          </p:cNvPicPr>
          <p:nvPr userDrawn="1"/>
        </p:nvPicPr>
        <p:blipFill rotWithShape="1">
          <a:blip r:embed="rId2"/>
          <a:srcRect t="8284" b="7320"/>
          <a:stretch/>
        </p:blipFill>
        <p:spPr>
          <a:xfrm>
            <a:off x="-1" y="0"/>
            <a:ext cx="12188825" cy="6858000"/>
          </a:xfrm>
          <a:prstGeom prst="rect">
            <a:avLst/>
          </a:prstGeom>
        </p:spPr>
      </p:pic>
      <p:sp>
        <p:nvSpPr>
          <p:cNvPr id="7" name="Text Placeholder 3"/>
          <p:cNvSpPr>
            <a:spLocks noGrp="1"/>
          </p:cNvSpPr>
          <p:nvPr>
            <p:ph type="body" sz="quarter" idx="10" hasCustomPrompt="1"/>
          </p:nvPr>
        </p:nvSpPr>
        <p:spPr>
          <a:xfrm>
            <a:off x="2198688" y="2986088"/>
            <a:ext cx="7234237" cy="695325"/>
          </a:xfrm>
          <a:solidFill>
            <a:schemeClr val="bg2"/>
          </a:solidFill>
        </p:spPr>
        <p:txBody>
          <a:bodyPr>
            <a:normAutofit/>
          </a:bodyPr>
          <a:lstStyle>
            <a:lvl1pPr marL="0" indent="0" algn="ctr">
              <a:buNone/>
              <a:defRPr sz="3000"/>
            </a:lvl1pPr>
          </a:lstStyle>
          <a:p>
            <a:pPr lvl="0"/>
            <a:r>
              <a:rPr lang="en-US"/>
              <a:t>Enter short text here</a:t>
            </a:r>
          </a:p>
        </p:txBody>
      </p:sp>
      <p:pic>
        <p:nvPicPr>
          <p:cNvPr id="95" name="Picture 94">
            <a:extLst>
              <a:ext uri="{FF2B5EF4-FFF2-40B4-BE49-F238E27FC236}">
                <a16:creationId xmlns:a16="http://schemas.microsoft.com/office/drawing/2014/main" id="{C568666D-266F-4FD5-BA9C-79C854A307AF}"/>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2016308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6824" userDrawn="1">
          <p15:clr>
            <a:srgbClr val="FBAE40"/>
          </p15:clr>
        </p15:guide>
        <p15:guide id="2" orient="horz"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hoto with Text 3">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2E6E7F-1CDC-4618-A90F-831B7911B1F7}"/>
              </a:ext>
            </a:extLst>
          </p:cNvPr>
          <p:cNvPicPr>
            <a:picLocks noChangeAspect="1"/>
          </p:cNvPicPr>
          <p:nvPr userDrawn="1"/>
        </p:nvPicPr>
        <p:blipFill rotWithShape="1">
          <a:blip r:embed="rId2"/>
          <a:srcRect t="15603"/>
          <a:stretch/>
        </p:blipFill>
        <p:spPr>
          <a:xfrm>
            <a:off x="-1" y="0"/>
            <a:ext cx="12188825" cy="6858000"/>
          </a:xfrm>
          <a:prstGeom prst="rect">
            <a:avLst/>
          </a:prstGeom>
        </p:spPr>
      </p:pic>
      <p:sp>
        <p:nvSpPr>
          <p:cNvPr id="7" name="Text Placeholder 3"/>
          <p:cNvSpPr>
            <a:spLocks noGrp="1"/>
          </p:cNvSpPr>
          <p:nvPr>
            <p:ph type="body" sz="quarter" idx="10" hasCustomPrompt="1"/>
          </p:nvPr>
        </p:nvSpPr>
        <p:spPr>
          <a:xfrm>
            <a:off x="2198688" y="2986088"/>
            <a:ext cx="7234237" cy="695325"/>
          </a:xfrm>
          <a:solidFill>
            <a:schemeClr val="bg1"/>
          </a:solidFill>
        </p:spPr>
        <p:txBody>
          <a:bodyPr>
            <a:normAutofit/>
          </a:bodyPr>
          <a:lstStyle>
            <a:lvl1pPr marL="0" indent="0" algn="ctr">
              <a:buNone/>
              <a:defRPr sz="3000"/>
            </a:lvl1pPr>
          </a:lstStyle>
          <a:p>
            <a:pPr lvl="0"/>
            <a:r>
              <a:rPr lang="en-US"/>
              <a:t>Enter short text here</a:t>
            </a:r>
          </a:p>
        </p:txBody>
      </p:sp>
      <p:pic>
        <p:nvPicPr>
          <p:cNvPr id="48" name="Picture 47">
            <a:extLst>
              <a:ext uri="{FF2B5EF4-FFF2-40B4-BE49-F238E27FC236}">
                <a16:creationId xmlns:a16="http://schemas.microsoft.com/office/drawing/2014/main" id="{A2DB2387-58AA-45A3-8BF5-D9384651ED1F}"/>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23912388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hoto with Text 4">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6718EE-5A49-462F-BE4B-FF9E1119E625}"/>
              </a:ext>
            </a:extLst>
          </p:cNvPr>
          <p:cNvPicPr>
            <a:picLocks noChangeAspect="1"/>
          </p:cNvPicPr>
          <p:nvPr userDrawn="1"/>
        </p:nvPicPr>
        <p:blipFill rotWithShape="1">
          <a:blip r:embed="rId2"/>
          <a:srcRect t="14268" b="1336"/>
          <a:stretch/>
        </p:blipFill>
        <p:spPr>
          <a:xfrm>
            <a:off x="-1" y="1"/>
            <a:ext cx="12188825" cy="6858000"/>
          </a:xfrm>
          <a:prstGeom prst="rect">
            <a:avLst/>
          </a:prstGeom>
        </p:spPr>
      </p:pic>
      <p:sp>
        <p:nvSpPr>
          <p:cNvPr id="7" name="Text Placeholder 3"/>
          <p:cNvSpPr>
            <a:spLocks noGrp="1"/>
          </p:cNvSpPr>
          <p:nvPr>
            <p:ph type="body" sz="quarter" idx="10" hasCustomPrompt="1"/>
          </p:nvPr>
        </p:nvSpPr>
        <p:spPr>
          <a:xfrm>
            <a:off x="2198688" y="2986088"/>
            <a:ext cx="7234237" cy="695325"/>
          </a:xfrm>
          <a:solidFill>
            <a:schemeClr val="bg2"/>
          </a:solidFill>
        </p:spPr>
        <p:txBody>
          <a:bodyPr>
            <a:normAutofit/>
          </a:bodyPr>
          <a:lstStyle>
            <a:lvl1pPr marL="0" indent="0" algn="ctr">
              <a:buNone/>
              <a:defRPr sz="3000"/>
            </a:lvl1pPr>
          </a:lstStyle>
          <a:p>
            <a:pPr lvl="0"/>
            <a:r>
              <a:rPr lang="en-US"/>
              <a:t>Enter short text here</a:t>
            </a:r>
          </a:p>
        </p:txBody>
      </p:sp>
      <p:pic>
        <p:nvPicPr>
          <p:cNvPr id="48" name="Picture 47">
            <a:extLst>
              <a:ext uri="{FF2B5EF4-FFF2-40B4-BE49-F238E27FC236}">
                <a16:creationId xmlns:a16="http://schemas.microsoft.com/office/drawing/2014/main" id="{4DD5964D-22D8-4857-B555-9A4A983D3FCD}"/>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36804138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Photo with Text 4">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E1C40-E676-41DF-B587-5D793FD94776}"/>
              </a:ext>
            </a:extLst>
          </p:cNvPr>
          <p:cNvPicPr>
            <a:picLocks noChangeAspect="1"/>
          </p:cNvPicPr>
          <p:nvPr userDrawn="1"/>
        </p:nvPicPr>
        <p:blipFill rotWithShape="1">
          <a:blip r:embed="rId2"/>
          <a:srcRect t="13194" b="2276"/>
          <a:stretch/>
        </p:blipFill>
        <p:spPr>
          <a:xfrm>
            <a:off x="0" y="-1"/>
            <a:ext cx="12188825" cy="6858001"/>
          </a:xfrm>
          <a:prstGeom prst="rect">
            <a:avLst/>
          </a:prstGeom>
        </p:spPr>
      </p:pic>
      <p:sp>
        <p:nvSpPr>
          <p:cNvPr id="5" name="Rectangle 4">
            <a:extLst>
              <a:ext uri="{FF2B5EF4-FFF2-40B4-BE49-F238E27FC236}">
                <a16:creationId xmlns:a16="http://schemas.microsoft.com/office/drawing/2014/main" id="{04AFBCDA-D18A-4AEB-AC9D-AB518E9B561E}"/>
              </a:ext>
            </a:extLst>
          </p:cNvPr>
          <p:cNvSpPr/>
          <p:nvPr userDrawn="1"/>
        </p:nvSpPr>
        <p:spPr>
          <a:xfrm>
            <a:off x="0" y="-1"/>
            <a:ext cx="12188825" cy="685800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4DD5964D-22D8-4857-B555-9A4A983D3FCD}"/>
              </a:ext>
            </a:extLst>
          </p:cNvPr>
          <p:cNvPicPr>
            <a:picLocks noChangeAspect="1"/>
          </p:cNvPicPr>
          <p:nvPr userDrawn="1"/>
        </p:nvPicPr>
        <p:blipFill>
          <a:blip r:embed="rId3"/>
          <a:stretch>
            <a:fillRect/>
          </a:stretch>
        </p:blipFill>
        <p:spPr>
          <a:xfrm>
            <a:off x="10195903" y="5604768"/>
            <a:ext cx="2345011" cy="1517360"/>
          </a:xfrm>
          <a:prstGeom prst="rect">
            <a:avLst/>
          </a:prstGeom>
        </p:spPr>
      </p:pic>
      <p:sp>
        <p:nvSpPr>
          <p:cNvPr id="8" name="Text Placeholder 7">
            <a:extLst>
              <a:ext uri="{FF2B5EF4-FFF2-40B4-BE49-F238E27FC236}">
                <a16:creationId xmlns:a16="http://schemas.microsoft.com/office/drawing/2014/main" id="{6207A6CB-1ED5-4E13-AAD2-6C36B9DACE42}"/>
              </a:ext>
            </a:extLst>
          </p:cNvPr>
          <p:cNvSpPr>
            <a:spLocks noGrp="1"/>
          </p:cNvSpPr>
          <p:nvPr>
            <p:ph type="body" sz="quarter" idx="10" hasCustomPrompt="1"/>
          </p:nvPr>
        </p:nvSpPr>
        <p:spPr>
          <a:xfrm>
            <a:off x="2453481" y="3428999"/>
            <a:ext cx="7281862" cy="914400"/>
          </a:xfrm>
        </p:spPr>
        <p:txBody>
          <a:bodyPr>
            <a:noAutofit/>
          </a:bodyPr>
          <a:lstStyle>
            <a:lvl1pPr marL="0" indent="0" algn="ctr">
              <a:buNone/>
              <a:defRPr sz="5000" b="1">
                <a:solidFill>
                  <a:schemeClr val="accent4"/>
                </a:solidFill>
                <a:latin typeface="Georgia" panose="02040502050405020303" pitchFamily="18" charset="0"/>
              </a:defRPr>
            </a:lvl1pPr>
          </a:lstStyle>
          <a:p>
            <a:pPr lvl="0"/>
            <a:r>
              <a:rPr lang="en-US"/>
              <a:t>Master text styles</a:t>
            </a:r>
          </a:p>
        </p:txBody>
      </p:sp>
      <p:sp>
        <p:nvSpPr>
          <p:cNvPr id="10" name="Text Placeholder 7">
            <a:extLst>
              <a:ext uri="{FF2B5EF4-FFF2-40B4-BE49-F238E27FC236}">
                <a16:creationId xmlns:a16="http://schemas.microsoft.com/office/drawing/2014/main" id="{79507DE9-0ED9-4044-B4CC-311F20691CF6}"/>
              </a:ext>
            </a:extLst>
          </p:cNvPr>
          <p:cNvSpPr>
            <a:spLocks noGrp="1"/>
          </p:cNvSpPr>
          <p:nvPr>
            <p:ph type="body" sz="quarter" idx="11"/>
          </p:nvPr>
        </p:nvSpPr>
        <p:spPr>
          <a:xfrm>
            <a:off x="2453481" y="3020789"/>
            <a:ext cx="7281862" cy="538842"/>
          </a:xfrm>
        </p:spPr>
        <p:txBody>
          <a:bodyPr>
            <a:normAutofit/>
          </a:bodyPr>
          <a:lstStyle>
            <a:lvl1pPr marL="0" indent="0">
              <a:buNone/>
              <a:defRPr sz="3000" b="0">
                <a:solidFill>
                  <a:schemeClr val="tx1"/>
                </a:solidFill>
                <a:latin typeface="+mj-lt"/>
              </a:defRPr>
            </a:lvl1pPr>
          </a:lstStyle>
          <a:p>
            <a:pPr lvl="0"/>
            <a:r>
              <a:rPr lang="en-US"/>
              <a:t>Edit Master text styles</a:t>
            </a:r>
          </a:p>
        </p:txBody>
      </p:sp>
      <p:sp>
        <p:nvSpPr>
          <p:cNvPr id="11" name="Text Placeholder 7">
            <a:extLst>
              <a:ext uri="{FF2B5EF4-FFF2-40B4-BE49-F238E27FC236}">
                <a16:creationId xmlns:a16="http://schemas.microsoft.com/office/drawing/2014/main" id="{806C531C-F926-4D14-BE79-C0FF73F4EA5C}"/>
              </a:ext>
            </a:extLst>
          </p:cNvPr>
          <p:cNvSpPr>
            <a:spLocks noGrp="1"/>
          </p:cNvSpPr>
          <p:nvPr>
            <p:ph type="body" sz="quarter" idx="12"/>
          </p:nvPr>
        </p:nvSpPr>
        <p:spPr>
          <a:xfrm>
            <a:off x="2453481" y="4180109"/>
            <a:ext cx="7281862" cy="538842"/>
          </a:xfrm>
        </p:spPr>
        <p:txBody>
          <a:bodyPr>
            <a:normAutofit/>
          </a:bodyPr>
          <a:lstStyle>
            <a:lvl1pPr marL="0" indent="0" algn="r">
              <a:buNone/>
              <a:defRPr sz="3000" b="0">
                <a:solidFill>
                  <a:schemeClr val="tx1"/>
                </a:solidFill>
                <a:latin typeface="+mj-lt"/>
              </a:defRPr>
            </a:lvl1pPr>
          </a:lstStyle>
          <a:p>
            <a:pPr lvl="0"/>
            <a:r>
              <a:rPr lang="en-US"/>
              <a:t>Edit Master text styles</a:t>
            </a:r>
          </a:p>
        </p:txBody>
      </p:sp>
    </p:spTree>
    <p:extLst>
      <p:ext uri="{BB962C8B-B14F-4D97-AF65-F5344CB8AC3E}">
        <p14:creationId xmlns:p14="http://schemas.microsoft.com/office/powerpoint/2010/main" val="1238490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Half Image 1">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FD4A988D-2989-A8E1-9C99-B0CBCF00D753}"/>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tx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5" name="Text Placeholder 2">
            <a:extLst>
              <a:ext uri="{FF2B5EF4-FFF2-40B4-BE49-F238E27FC236}">
                <a16:creationId xmlns:a16="http://schemas.microsoft.com/office/drawing/2014/main" id="{6B509D50-F922-5833-D845-900B605DCD50}"/>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2"/>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6" name="Text Placeholder 2">
            <a:extLst>
              <a:ext uri="{FF2B5EF4-FFF2-40B4-BE49-F238E27FC236}">
                <a16:creationId xmlns:a16="http://schemas.microsoft.com/office/drawing/2014/main" id="{7DFF213F-5AB0-7D1D-F941-62057ABC1DD5}"/>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7" name="Picture 6">
            <a:extLst>
              <a:ext uri="{FF2B5EF4-FFF2-40B4-BE49-F238E27FC236}">
                <a16:creationId xmlns:a16="http://schemas.microsoft.com/office/drawing/2014/main" id="{A9985DBB-E50F-C9FF-3634-4FD3CBA8026D}"/>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0" name="Content Placeholder 3">
            <a:extLst>
              <a:ext uri="{FF2B5EF4-FFF2-40B4-BE49-F238E27FC236}">
                <a16:creationId xmlns:a16="http://schemas.microsoft.com/office/drawing/2014/main" id="{73DC6A59-9DCB-47C2-3B32-50A4A6EBAA95}"/>
              </a:ext>
            </a:extLst>
          </p:cNvPr>
          <p:cNvSpPr>
            <a:spLocks noGrp="1"/>
          </p:cNvSpPr>
          <p:nvPr>
            <p:ph sz="quarter" idx="14"/>
          </p:nvPr>
        </p:nvSpPr>
        <p:spPr>
          <a:xfrm>
            <a:off x="0" y="0"/>
            <a:ext cx="4570809"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000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5711">
          <p15:clr>
            <a:srgbClr val="FBAE40"/>
          </p15:clr>
        </p15:guide>
        <p15:guide id="2" pos="4703">
          <p15:clr>
            <a:srgbClr val="FBAE40"/>
          </p15:clr>
        </p15:guide>
        <p15:guide id="3" orient="horz" pos="3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2">
    <p:bg>
      <p:bgPr>
        <a:solidFill>
          <a:srgbClr val="CC0035"/>
        </a:solidFill>
        <a:effectLst/>
      </p:bgPr>
    </p:bg>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F07DF30D-D948-7E88-0C06-0F2D3666CDE6}"/>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10" name="Text Placeholder 2">
            <a:extLst>
              <a:ext uri="{FF2B5EF4-FFF2-40B4-BE49-F238E27FC236}">
                <a16:creationId xmlns:a16="http://schemas.microsoft.com/office/drawing/2014/main" id="{1C3571FE-F0C2-1659-2653-DD1D5E47F734}"/>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3"/>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11" name="Text Placeholder 2">
            <a:extLst>
              <a:ext uri="{FF2B5EF4-FFF2-40B4-BE49-F238E27FC236}">
                <a16:creationId xmlns:a16="http://schemas.microsoft.com/office/drawing/2014/main" id="{72D9F36F-399A-92C1-108F-205A6B0FD60B}"/>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12" name="Picture 11">
            <a:extLst>
              <a:ext uri="{FF2B5EF4-FFF2-40B4-BE49-F238E27FC236}">
                <a16:creationId xmlns:a16="http://schemas.microsoft.com/office/drawing/2014/main" id="{FD57BC19-093F-68DF-9494-F1EA05EC7444}"/>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3" name="Content Placeholder 3">
            <a:extLst>
              <a:ext uri="{FF2B5EF4-FFF2-40B4-BE49-F238E27FC236}">
                <a16:creationId xmlns:a16="http://schemas.microsoft.com/office/drawing/2014/main" id="{AF8E49F3-6373-8EAD-3BC7-975269B1AFDA}"/>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7709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3">
    <p:bg>
      <p:bgPr>
        <a:solidFill>
          <a:srgbClr val="354CA1"/>
        </a:solidFill>
        <a:effectLst/>
      </p:bgPr>
    </p:bg>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D1CBEFA3-3775-586A-A4C9-0F014DD11887}"/>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10" name="Text Placeholder 2">
            <a:extLst>
              <a:ext uri="{FF2B5EF4-FFF2-40B4-BE49-F238E27FC236}">
                <a16:creationId xmlns:a16="http://schemas.microsoft.com/office/drawing/2014/main" id="{1AF6A35D-AF30-3811-EBC8-E88C34B1D7A0}"/>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3"/>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11" name="Text Placeholder 2">
            <a:extLst>
              <a:ext uri="{FF2B5EF4-FFF2-40B4-BE49-F238E27FC236}">
                <a16:creationId xmlns:a16="http://schemas.microsoft.com/office/drawing/2014/main" id="{91B238F9-2A44-BD07-A94A-937ECB8215AB}"/>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12" name="Picture 11">
            <a:extLst>
              <a:ext uri="{FF2B5EF4-FFF2-40B4-BE49-F238E27FC236}">
                <a16:creationId xmlns:a16="http://schemas.microsoft.com/office/drawing/2014/main" id="{333F5C6B-A906-BF7C-6BEB-0E0549D21D96}"/>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3" name="Content Placeholder 3">
            <a:extLst>
              <a:ext uri="{FF2B5EF4-FFF2-40B4-BE49-F238E27FC236}">
                <a16:creationId xmlns:a16="http://schemas.microsoft.com/office/drawing/2014/main" id="{EA21D91E-B881-D0AE-E9A9-7DDCE205BF7C}"/>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838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userDrawn="1">
          <p15:clr>
            <a:srgbClr val="FBAE40"/>
          </p15:clr>
        </p15:guide>
        <p15:guide id="2" pos="4703" userDrawn="1">
          <p15:clr>
            <a:srgbClr val="FBAE40"/>
          </p15:clr>
        </p15:guide>
        <p15:guide id="3" pos="571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Half Image 3">
    <p:bg>
      <p:bgPr>
        <a:solidFill>
          <a:schemeClr val="accent5"/>
        </a:solidFill>
        <a:effectLst/>
      </p:bgPr>
    </p:bg>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6346D43D-6005-8B6A-470B-24FC009A4AB5}"/>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7" name="Text Placeholder 2">
            <a:extLst>
              <a:ext uri="{FF2B5EF4-FFF2-40B4-BE49-F238E27FC236}">
                <a16:creationId xmlns:a16="http://schemas.microsoft.com/office/drawing/2014/main" id="{B0CD8EBF-BA4B-E8D9-6436-5C52FFA8AB93}"/>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3"/>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8" name="Text Placeholder 2">
            <a:extLst>
              <a:ext uri="{FF2B5EF4-FFF2-40B4-BE49-F238E27FC236}">
                <a16:creationId xmlns:a16="http://schemas.microsoft.com/office/drawing/2014/main" id="{61C15295-0388-D6B9-EEBA-233C9FCB21A6}"/>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9" name="Picture 8">
            <a:extLst>
              <a:ext uri="{FF2B5EF4-FFF2-40B4-BE49-F238E27FC236}">
                <a16:creationId xmlns:a16="http://schemas.microsoft.com/office/drawing/2014/main" id="{62CDFCC4-842F-615E-CE76-15634C83507C}"/>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1" name="Content Placeholder 3">
            <a:extLst>
              <a:ext uri="{FF2B5EF4-FFF2-40B4-BE49-F238E27FC236}">
                <a16:creationId xmlns:a16="http://schemas.microsoft.com/office/drawing/2014/main" id="{2A6B48C5-542E-A805-827A-CEF38F22F366}"/>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36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p15:clr>
            <a:srgbClr val="FBAE40"/>
          </p15:clr>
        </p15:guide>
        <p15:guide id="2" pos="4703">
          <p15:clr>
            <a:srgbClr val="FBAE40"/>
          </p15:clr>
        </p15:guide>
        <p15:guide id="3" pos="57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Slide Half Image 3">
    <p:bg>
      <p:bgPr>
        <a:solidFill>
          <a:schemeClr val="accent3"/>
        </a:solidFill>
        <a:effectLst/>
      </p:bgPr>
    </p:bg>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6FA7E9EF-C8D2-CF9F-8C36-7B58B22079D1}"/>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9" name="Text Placeholder 2">
            <a:extLst>
              <a:ext uri="{FF2B5EF4-FFF2-40B4-BE49-F238E27FC236}">
                <a16:creationId xmlns:a16="http://schemas.microsoft.com/office/drawing/2014/main" id="{95E57C5E-1899-D6EA-DDE6-883310239374}"/>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2"/>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10" name="Text Placeholder 2">
            <a:extLst>
              <a:ext uri="{FF2B5EF4-FFF2-40B4-BE49-F238E27FC236}">
                <a16:creationId xmlns:a16="http://schemas.microsoft.com/office/drawing/2014/main" id="{F57B7C48-CF63-0D3A-42D3-1EBE75331F38}"/>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11" name="Picture 10">
            <a:extLst>
              <a:ext uri="{FF2B5EF4-FFF2-40B4-BE49-F238E27FC236}">
                <a16:creationId xmlns:a16="http://schemas.microsoft.com/office/drawing/2014/main" id="{9B464247-A9D7-BD6C-9402-FB5265DD61EB}"/>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2" name="Content Placeholder 3">
            <a:extLst>
              <a:ext uri="{FF2B5EF4-FFF2-40B4-BE49-F238E27FC236}">
                <a16:creationId xmlns:a16="http://schemas.microsoft.com/office/drawing/2014/main" id="{37BE2D59-001D-F63F-0477-9BAD377A7DEA}"/>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39270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p15:clr>
            <a:srgbClr val="FBAE40"/>
          </p15:clr>
        </p15:guide>
        <p15:guide id="2" pos="4703">
          <p15:clr>
            <a:srgbClr val="FBAE40"/>
          </p15:clr>
        </p15:guide>
        <p15:guide id="3" pos="57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Red Section Break or Call Out">
    <p:bg>
      <p:bgPr>
        <a:solidFill>
          <a:srgbClr val="CC0035"/>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54A5FDF0-C9B9-9A48-B272-A7C65914E905}"/>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9" name="Title 1">
            <a:extLst>
              <a:ext uri="{FF2B5EF4-FFF2-40B4-BE49-F238E27FC236}">
                <a16:creationId xmlns:a16="http://schemas.microsoft.com/office/drawing/2014/main" id="{D674B67F-696A-ED41-B4C6-A75BA1923C29}"/>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2" name="Picture 1">
            <a:extLst>
              <a:ext uri="{FF2B5EF4-FFF2-40B4-BE49-F238E27FC236}">
                <a16:creationId xmlns:a16="http://schemas.microsoft.com/office/drawing/2014/main" id="{700CCA11-413D-937A-22E2-BDE2C0D0EE8F}"/>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26303237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38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_Red Section Break or Call Out">
    <p:bg>
      <p:bgPr>
        <a:solidFill>
          <a:schemeClr val="accent5"/>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54A5FDF0-C9B9-9A48-B272-A7C65914E905}"/>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9" name="Title 1">
            <a:extLst>
              <a:ext uri="{FF2B5EF4-FFF2-40B4-BE49-F238E27FC236}">
                <a16:creationId xmlns:a16="http://schemas.microsoft.com/office/drawing/2014/main" id="{D674B67F-696A-ED41-B4C6-A75BA1923C29}"/>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3" name="Picture 2">
            <a:extLst>
              <a:ext uri="{FF2B5EF4-FFF2-40B4-BE49-F238E27FC236}">
                <a16:creationId xmlns:a16="http://schemas.microsoft.com/office/drawing/2014/main" id="{37A6EB40-E57C-CABE-1445-413EF7D8F0D1}"/>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24933462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37983" y="1290323"/>
            <a:ext cx="10512862" cy="464662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1A589ED4-99A7-154B-BB72-DF40B355989E}"/>
              </a:ext>
            </a:extLst>
          </p:cNvPr>
          <p:cNvSpPr>
            <a:spLocks noGrp="1"/>
          </p:cNvSpPr>
          <p:nvPr>
            <p:ph type="title"/>
          </p:nvPr>
        </p:nvSpPr>
        <p:spPr>
          <a:xfrm>
            <a:off x="559084" y="256642"/>
            <a:ext cx="10969944" cy="411757"/>
          </a:xfrm>
          <a:prstGeom prst="rect">
            <a:avLst/>
          </a:prstGeom>
        </p:spPr>
        <p:txBody>
          <a:bodyPr vert="horz" lIns="0" tIns="45720" rIns="0" bIns="45720" rtlCol="0" anchor="ctr">
            <a:noAutofit/>
          </a:bodyPr>
          <a:lstStyle/>
          <a:p>
            <a:pPr marL="0" lvl="0"/>
            <a:r>
              <a:rPr lang="en-US"/>
              <a:t>Click to edit Master title style</a:t>
            </a:r>
          </a:p>
        </p:txBody>
      </p:sp>
      <p:cxnSp>
        <p:nvCxnSpPr>
          <p:cNvPr id="10" name="Straight Connector 9">
            <a:extLst>
              <a:ext uri="{FF2B5EF4-FFF2-40B4-BE49-F238E27FC236}">
                <a16:creationId xmlns:a16="http://schemas.microsoft.com/office/drawing/2014/main" id="{0684DAE3-1891-054F-8B7F-CF901DD56EFF}"/>
              </a:ext>
            </a:extLst>
          </p:cNvPr>
          <p:cNvCxnSpPr>
            <a:cxnSpLocks/>
          </p:cNvCxnSpPr>
          <p:nvPr/>
        </p:nvCxnSpPr>
        <p:spPr>
          <a:xfrm>
            <a:off x="559084" y="671267"/>
            <a:ext cx="10969944"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sp>
        <p:nvSpPr>
          <p:cNvPr id="6" name="AutoShape 11"/>
          <p:cNvSpPr>
            <a:spLocks noChangeAspect="1" noChangeArrowheads="1" noTextEdit="1"/>
          </p:cNvSpPr>
          <p:nvPr/>
        </p:nvSpPr>
        <p:spPr bwMode="auto">
          <a:xfrm>
            <a:off x="10133550" y="6100770"/>
            <a:ext cx="1814039" cy="64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mn-cs"/>
            </a:endParaRPr>
          </a:p>
        </p:txBody>
      </p:sp>
      <p:pic>
        <p:nvPicPr>
          <p:cNvPr id="4" name="Picture 3">
            <a:extLst>
              <a:ext uri="{FF2B5EF4-FFF2-40B4-BE49-F238E27FC236}">
                <a16:creationId xmlns:a16="http://schemas.microsoft.com/office/drawing/2014/main" id="{935EE062-9C82-44D3-8EC0-BA2A2F182075}"/>
              </a:ext>
            </a:extLst>
          </p:cNvPr>
          <p:cNvPicPr>
            <a:picLocks noChangeAspect="1"/>
          </p:cNvPicPr>
          <p:nvPr userDrawn="1"/>
        </p:nvPicPr>
        <p:blipFill>
          <a:blip r:embed="rId29"/>
          <a:stretch>
            <a:fillRect/>
          </a:stretch>
        </p:blipFill>
        <p:spPr>
          <a:xfrm>
            <a:off x="10610612" y="5995845"/>
            <a:ext cx="1509121" cy="823158"/>
          </a:xfrm>
          <a:prstGeom prst="rect">
            <a:avLst/>
          </a:prstGeom>
        </p:spPr>
      </p:pic>
    </p:spTree>
    <p:extLst>
      <p:ext uri="{BB962C8B-B14F-4D97-AF65-F5344CB8AC3E}">
        <p14:creationId xmlns:p14="http://schemas.microsoft.com/office/powerpoint/2010/main" val="233242043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850" r:id="rId3"/>
    <p:sldLayoutId id="2147483787" r:id="rId4"/>
    <p:sldLayoutId id="2147483788" r:id="rId5"/>
    <p:sldLayoutId id="2147483853" r:id="rId6"/>
    <p:sldLayoutId id="2147483854" r:id="rId7"/>
    <p:sldLayoutId id="2147483791" r:id="rId8"/>
    <p:sldLayoutId id="2147483831" r:id="rId9"/>
    <p:sldLayoutId id="2147483792" r:id="rId10"/>
    <p:sldLayoutId id="2147483855"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12" r:id="rId20"/>
    <p:sldLayoutId id="2147483815" r:id="rId21"/>
    <p:sldLayoutId id="2147483816" r:id="rId22"/>
    <p:sldLayoutId id="2147483817" r:id="rId23"/>
    <p:sldLayoutId id="2147483818" r:id="rId24"/>
    <p:sldLayoutId id="2147483819" r:id="rId25"/>
    <p:sldLayoutId id="2147483820" r:id="rId26"/>
    <p:sldLayoutId id="2147483844" r:id="rId27"/>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514350" rtl="0" eaLnBrk="1" latinLnBrk="0" hangingPunct="1">
        <a:lnSpc>
          <a:spcPct val="90000"/>
        </a:lnSpc>
        <a:spcBef>
          <a:spcPct val="0"/>
        </a:spcBef>
        <a:buNone/>
        <a:defRPr sz="1400" b="0" kern="1200" cap="none" spc="28" baseline="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0"/>
        </a:spcBef>
        <a:spcAft>
          <a:spcPts val="675"/>
        </a:spcAft>
        <a:buFont typeface="Arial" panose="020B0604020202020204" pitchFamily="34" charset="0"/>
        <a:buChar char="•"/>
        <a:defRPr sz="2000" kern="1200">
          <a:solidFill>
            <a:schemeClr val="tx1"/>
          </a:solidFill>
          <a:latin typeface="+mn-lt"/>
          <a:ea typeface="+mn-ea"/>
          <a:cs typeface="+mn-cs"/>
        </a:defRPr>
      </a:lvl1pPr>
      <a:lvl2pPr marL="385763" indent="-128588" algn="l" defTabSz="514350" rtl="0" eaLnBrk="1" latinLnBrk="0" hangingPunct="1">
        <a:lnSpc>
          <a:spcPct val="90000"/>
        </a:lnSpc>
        <a:spcBef>
          <a:spcPts val="0"/>
        </a:spcBef>
        <a:spcAft>
          <a:spcPts val="675"/>
        </a:spcAft>
        <a:buFont typeface="Arial" panose="020B0604020202020204" pitchFamily="34" charset="0"/>
        <a:buChar char="•"/>
        <a:defRPr sz="1600" kern="1200">
          <a:solidFill>
            <a:schemeClr val="tx1"/>
          </a:solidFill>
          <a:latin typeface="+mn-lt"/>
          <a:ea typeface="+mn-ea"/>
          <a:cs typeface="+mn-cs"/>
        </a:defRPr>
      </a:lvl2pPr>
      <a:lvl3pPr marL="642938" indent="-128588" algn="l" defTabSz="514350" rtl="0" eaLnBrk="1" latinLnBrk="0" hangingPunct="1">
        <a:lnSpc>
          <a:spcPct val="90000"/>
        </a:lnSpc>
        <a:spcBef>
          <a:spcPts val="0"/>
        </a:spcBef>
        <a:spcAft>
          <a:spcPts val="675"/>
        </a:spcAft>
        <a:buFont typeface="Arial" panose="020B0604020202020204" pitchFamily="34" charset="0"/>
        <a:buChar char="•"/>
        <a:defRPr sz="1600" kern="1200">
          <a:solidFill>
            <a:schemeClr val="tx1"/>
          </a:solidFill>
          <a:latin typeface="+mn-lt"/>
          <a:ea typeface="+mn-ea"/>
          <a:cs typeface="+mn-cs"/>
        </a:defRPr>
      </a:lvl3pPr>
      <a:lvl4pPr marL="900113" indent="-128588" algn="l" defTabSz="514350" rtl="0" eaLnBrk="1" latinLnBrk="0" hangingPunct="1">
        <a:lnSpc>
          <a:spcPct val="90000"/>
        </a:lnSpc>
        <a:spcBef>
          <a:spcPts val="0"/>
        </a:spcBef>
        <a:spcAft>
          <a:spcPts val="675"/>
        </a:spcAft>
        <a:buFont typeface="Arial" panose="020B0604020202020204" pitchFamily="34" charset="0"/>
        <a:buChar char="•"/>
        <a:defRPr sz="1400" kern="1200">
          <a:solidFill>
            <a:schemeClr val="tx1"/>
          </a:solidFill>
          <a:latin typeface="+mn-lt"/>
          <a:ea typeface="+mn-ea"/>
          <a:cs typeface="+mn-cs"/>
        </a:defRPr>
      </a:lvl4pPr>
      <a:lvl5pPr marL="1157288" indent="-128588" algn="l" defTabSz="514350" rtl="0" eaLnBrk="1" latinLnBrk="0" hangingPunct="1">
        <a:lnSpc>
          <a:spcPct val="90000"/>
        </a:lnSpc>
        <a:spcBef>
          <a:spcPts val="0"/>
        </a:spcBef>
        <a:spcAft>
          <a:spcPts val="675"/>
        </a:spcAft>
        <a:buFont typeface="Arial" panose="020B0604020202020204" pitchFamily="34" charset="0"/>
        <a:buChar char="•"/>
        <a:defRPr sz="14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0" userDrawn="1">
          <p15:clr>
            <a:srgbClr val="F26B43"/>
          </p15:clr>
        </p15:guide>
        <p15:guide id="2" pos="722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video" Target="https://www.youtube.com/embed/tWoo8i_VkvI?feature=oembed" TargetMode="Externa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microsoft.com/office/2018/10/relationships/comments" Target="../comments/modernComment_112_B98511C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microsoft.com/office/2018/10/relationships/comments" Target="../comments/modernComment_11F_B694F1C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microsoft.com/office/2018/10/relationships/comments" Target="../comments/modernComment_131_8006584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9ADD-7940-1CB1-4F84-B000E10326DA}"/>
              </a:ext>
            </a:extLst>
          </p:cNvPr>
          <p:cNvSpPr>
            <a:spLocks noGrp="1"/>
          </p:cNvSpPr>
          <p:nvPr>
            <p:ph type="ctrTitle"/>
          </p:nvPr>
        </p:nvSpPr>
        <p:spPr/>
        <p:txBody>
          <a:bodyPr/>
          <a:lstStyle/>
          <a:p>
            <a:r>
              <a:rPr lang="en-US">
                <a:latin typeface="Georgia"/>
                <a:cs typeface="Arial"/>
              </a:rPr>
              <a:t>Meadows Museum</a:t>
            </a:r>
          </a:p>
        </p:txBody>
      </p:sp>
      <p:sp>
        <p:nvSpPr>
          <p:cNvPr id="3" name="Subtitle 2">
            <a:extLst>
              <a:ext uri="{FF2B5EF4-FFF2-40B4-BE49-F238E27FC236}">
                <a16:creationId xmlns:a16="http://schemas.microsoft.com/office/drawing/2014/main" id="{E61A2A0D-8676-6EAD-F020-B2131803668A}"/>
              </a:ext>
            </a:extLst>
          </p:cNvPr>
          <p:cNvSpPr>
            <a:spLocks noGrp="1"/>
          </p:cNvSpPr>
          <p:nvPr>
            <p:ph type="subTitle" idx="1"/>
          </p:nvPr>
        </p:nvSpPr>
        <p:spPr/>
        <p:txBody>
          <a:bodyPr/>
          <a:lstStyle/>
          <a:p>
            <a:r>
              <a:rPr lang="en-US"/>
              <a:t>Pre-Visit Lesson</a:t>
            </a:r>
          </a:p>
        </p:txBody>
      </p:sp>
    </p:spTree>
    <p:extLst>
      <p:ext uri="{BB962C8B-B14F-4D97-AF65-F5344CB8AC3E}">
        <p14:creationId xmlns:p14="http://schemas.microsoft.com/office/powerpoint/2010/main" val="28139637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5FB7-CACA-9A6D-26F2-10D3FAA9D64F}"/>
              </a:ext>
            </a:extLst>
          </p:cNvPr>
          <p:cNvSpPr>
            <a:spLocks noGrp="1"/>
          </p:cNvSpPr>
          <p:nvPr>
            <p:ph type="title"/>
          </p:nvPr>
        </p:nvSpPr>
        <p:spPr>
          <a:xfrm>
            <a:off x="4863402" y="541768"/>
            <a:ext cx="7137407" cy="2197130"/>
          </a:xfrm>
        </p:spPr>
        <p:txBody>
          <a:bodyPr/>
          <a:lstStyle/>
          <a:p>
            <a:r>
              <a:rPr lang="en-US">
                <a:latin typeface="Georgia"/>
                <a:cs typeface="Arial"/>
              </a:rPr>
              <a:t>In the galleries, ...</a:t>
            </a:r>
          </a:p>
        </p:txBody>
      </p:sp>
      <p:sp>
        <p:nvSpPr>
          <p:cNvPr id="3" name="Text Placeholder 2">
            <a:extLst>
              <a:ext uri="{FF2B5EF4-FFF2-40B4-BE49-F238E27FC236}">
                <a16:creationId xmlns:a16="http://schemas.microsoft.com/office/drawing/2014/main" id="{DF832F64-76F9-5550-F4B0-8E77A6CECCBE}"/>
              </a:ext>
            </a:extLst>
          </p:cNvPr>
          <p:cNvSpPr>
            <a:spLocks noGrp="1"/>
          </p:cNvSpPr>
          <p:nvPr>
            <p:ph type="body" sz="quarter" idx="12"/>
          </p:nvPr>
        </p:nvSpPr>
        <p:spPr>
          <a:xfrm>
            <a:off x="4860968" y="2738897"/>
            <a:ext cx="7137406" cy="1380206"/>
          </a:xfrm>
        </p:spPr>
        <p:txBody>
          <a:bodyPr/>
          <a:lstStyle/>
          <a:p>
            <a:pPr marL="0" indent="0"/>
            <a:r>
              <a:rPr lang="en-US"/>
              <a:t>you will look at artwork and share your ideas about it, but you cannot touch the art, frames, or pedestal stands.</a:t>
            </a:r>
          </a:p>
        </p:txBody>
      </p:sp>
      <p:sp>
        <p:nvSpPr>
          <p:cNvPr id="5" name="Content Placeholder 4">
            <a:extLst>
              <a:ext uri="{FF2B5EF4-FFF2-40B4-BE49-F238E27FC236}">
                <a16:creationId xmlns:a16="http://schemas.microsoft.com/office/drawing/2014/main" id="{AA0D94DA-B8C4-2428-F338-24CA1ADBEE5C}"/>
              </a:ext>
            </a:extLst>
          </p:cNvPr>
          <p:cNvSpPr>
            <a:spLocks noGrp="1"/>
          </p:cNvSpPr>
          <p:nvPr>
            <p:ph sz="quarter" idx="14"/>
          </p:nvPr>
        </p:nvSpPr>
        <p:spPr/>
        <p:txBody>
          <a:bodyPr/>
          <a:lstStyle/>
          <a:p>
            <a:endParaRPr lang="en-US"/>
          </a:p>
        </p:txBody>
      </p:sp>
      <p:pic>
        <p:nvPicPr>
          <p:cNvPr id="6" name="Picture 5">
            <a:extLst>
              <a:ext uri="{FF2B5EF4-FFF2-40B4-BE49-F238E27FC236}">
                <a16:creationId xmlns:a16="http://schemas.microsoft.com/office/drawing/2014/main" id="{7C46F33D-4928-98DC-3923-36F29099F7D7}"/>
              </a:ext>
            </a:extLst>
          </p:cNvPr>
          <p:cNvPicPr>
            <a:picLocks noChangeAspect="1"/>
          </p:cNvPicPr>
          <p:nvPr/>
        </p:nvPicPr>
        <p:blipFill rotWithShape="1">
          <a:blip r:embed="rId2"/>
          <a:srcRect l="53071" r="13255"/>
          <a:stretch/>
        </p:blipFill>
        <p:spPr>
          <a:xfrm>
            <a:off x="-2435" y="0"/>
            <a:ext cx="4573244" cy="6858000"/>
          </a:xfrm>
          <a:prstGeom prst="rect">
            <a:avLst/>
          </a:prstGeom>
        </p:spPr>
      </p:pic>
    </p:spTree>
    <p:extLst>
      <p:ext uri="{BB962C8B-B14F-4D97-AF65-F5344CB8AC3E}">
        <p14:creationId xmlns:p14="http://schemas.microsoft.com/office/powerpoint/2010/main" val="31748393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8969-96CC-3D6D-6BCE-E7456CB0E16E}"/>
              </a:ext>
            </a:extLst>
          </p:cNvPr>
          <p:cNvSpPr>
            <a:spLocks noGrp="1"/>
          </p:cNvSpPr>
          <p:nvPr>
            <p:ph type="title"/>
          </p:nvPr>
        </p:nvSpPr>
        <p:spPr>
          <a:xfrm>
            <a:off x="4863402" y="541767"/>
            <a:ext cx="7137407" cy="2015981"/>
          </a:xfrm>
        </p:spPr>
        <p:txBody>
          <a:bodyPr/>
          <a:lstStyle/>
          <a:p>
            <a:r>
              <a:rPr lang="en-US"/>
              <a:t>Why can’t we touch the art?</a:t>
            </a:r>
          </a:p>
        </p:txBody>
      </p:sp>
      <p:sp>
        <p:nvSpPr>
          <p:cNvPr id="3" name="Text Placeholder 2">
            <a:extLst>
              <a:ext uri="{FF2B5EF4-FFF2-40B4-BE49-F238E27FC236}">
                <a16:creationId xmlns:a16="http://schemas.microsoft.com/office/drawing/2014/main" id="{3DD51BFB-F90F-1540-90B6-16CA52A18871}"/>
              </a:ext>
            </a:extLst>
          </p:cNvPr>
          <p:cNvSpPr>
            <a:spLocks noGrp="1"/>
          </p:cNvSpPr>
          <p:nvPr>
            <p:ph type="body" sz="quarter" idx="12"/>
          </p:nvPr>
        </p:nvSpPr>
        <p:spPr>
          <a:xfrm>
            <a:off x="4860968" y="2557748"/>
            <a:ext cx="7137406" cy="1742504"/>
          </a:xfrm>
        </p:spPr>
        <p:txBody>
          <a:bodyPr/>
          <a:lstStyle/>
          <a:p>
            <a:pPr marL="0" indent="0"/>
            <a:r>
              <a:rPr lang="en-US">
                <a:latin typeface="Arial"/>
                <a:cs typeface="Arial"/>
              </a:rPr>
              <a:t>Have each person stick a piece of clear tape to their finger. </a:t>
            </a:r>
            <a:endParaRPr lang="en-US"/>
          </a:p>
          <a:p>
            <a:pPr marL="0" indent="0"/>
            <a:r>
              <a:rPr lang="en-US">
                <a:latin typeface="Arial"/>
                <a:cs typeface="Arial"/>
              </a:rPr>
              <a:t>Remove the tape from your finger and put the tape on a piece of white paper.</a:t>
            </a:r>
          </a:p>
        </p:txBody>
      </p:sp>
      <p:sp>
        <p:nvSpPr>
          <p:cNvPr id="4" name="Text Placeholder 3">
            <a:extLst>
              <a:ext uri="{FF2B5EF4-FFF2-40B4-BE49-F238E27FC236}">
                <a16:creationId xmlns:a16="http://schemas.microsoft.com/office/drawing/2014/main" id="{15126498-1957-2B14-3C24-E5D39787BA42}"/>
              </a:ext>
            </a:extLst>
          </p:cNvPr>
          <p:cNvSpPr>
            <a:spLocks noGrp="1"/>
          </p:cNvSpPr>
          <p:nvPr>
            <p:ph type="body" sz="quarter" idx="13"/>
          </p:nvPr>
        </p:nvSpPr>
        <p:spPr>
          <a:xfrm>
            <a:off x="4860553" y="4300252"/>
            <a:ext cx="7137407" cy="682479"/>
          </a:xfrm>
        </p:spPr>
        <p:txBody>
          <a:bodyPr/>
          <a:lstStyle/>
          <a:p>
            <a:pPr marL="0" indent="0"/>
            <a:r>
              <a:rPr lang="en-US"/>
              <a:t>What do you notice about the paper? How is it different from a new piece of white paper?</a:t>
            </a:r>
          </a:p>
        </p:txBody>
      </p:sp>
      <p:sp>
        <p:nvSpPr>
          <p:cNvPr id="9" name="Content Placeholder 8">
            <a:extLst>
              <a:ext uri="{FF2B5EF4-FFF2-40B4-BE49-F238E27FC236}">
                <a16:creationId xmlns:a16="http://schemas.microsoft.com/office/drawing/2014/main" id="{F42461E3-FB29-C385-D370-D652EA7E92BC}"/>
              </a:ext>
            </a:extLst>
          </p:cNvPr>
          <p:cNvSpPr>
            <a:spLocks noGrp="1"/>
          </p:cNvSpPr>
          <p:nvPr>
            <p:ph sz="quarter" idx="14"/>
          </p:nvPr>
        </p:nvSpPr>
        <p:spPr/>
        <p:txBody>
          <a:bodyPr/>
          <a:lstStyle/>
          <a:p>
            <a:endParaRPr lang="en-US"/>
          </a:p>
        </p:txBody>
      </p:sp>
      <p:pic>
        <p:nvPicPr>
          <p:cNvPr id="10" name="Content Placeholder 6" descr="A group of people standing in a room with paintings on the wall&#10;&#10;Description automatically generated with medium confidence">
            <a:extLst>
              <a:ext uri="{FF2B5EF4-FFF2-40B4-BE49-F238E27FC236}">
                <a16:creationId xmlns:a16="http://schemas.microsoft.com/office/drawing/2014/main" id="{FD029E3F-EA1B-6260-C0BB-3DAA923E1F6C}"/>
              </a:ext>
            </a:extLst>
          </p:cNvPr>
          <p:cNvPicPr>
            <a:picLocks noChangeAspect="1"/>
          </p:cNvPicPr>
          <p:nvPr/>
        </p:nvPicPr>
        <p:blipFill rotWithShape="1">
          <a:blip r:embed="rId2"/>
          <a:srcRect l="12053" t="12071" r="48921"/>
          <a:stretch/>
        </p:blipFill>
        <p:spPr>
          <a:xfrm>
            <a:off x="0" y="0"/>
            <a:ext cx="4570809" cy="6858000"/>
          </a:xfrm>
          <a:prstGeom prst="rect">
            <a:avLst/>
          </a:prstGeom>
        </p:spPr>
      </p:pic>
    </p:spTree>
    <p:extLst>
      <p:ext uri="{BB962C8B-B14F-4D97-AF65-F5344CB8AC3E}">
        <p14:creationId xmlns:p14="http://schemas.microsoft.com/office/powerpoint/2010/main" val="3596744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F6E2-C84F-7EBE-10FD-AFB3719E9D1D}"/>
              </a:ext>
            </a:extLst>
          </p:cNvPr>
          <p:cNvSpPr>
            <a:spLocks noGrp="1"/>
          </p:cNvSpPr>
          <p:nvPr>
            <p:ph type="title"/>
          </p:nvPr>
        </p:nvSpPr>
        <p:spPr>
          <a:xfrm>
            <a:off x="4863402" y="2195513"/>
            <a:ext cx="7137407" cy="2466975"/>
          </a:xfrm>
        </p:spPr>
        <p:txBody>
          <a:bodyPr>
            <a:normAutofit fontScale="90000"/>
          </a:bodyPr>
          <a:lstStyle/>
          <a:p>
            <a:r>
              <a:rPr lang="en-US">
                <a:solidFill>
                  <a:schemeClr val="accent2"/>
                </a:solidFill>
                <a:latin typeface="Georgia"/>
                <a:cs typeface="Arial"/>
              </a:rPr>
              <a:t>Can you think of any other rules to follow when you visit an art museum?</a:t>
            </a:r>
          </a:p>
        </p:txBody>
      </p:sp>
      <p:sp>
        <p:nvSpPr>
          <p:cNvPr id="9" name="Content Placeholder 8">
            <a:extLst>
              <a:ext uri="{FF2B5EF4-FFF2-40B4-BE49-F238E27FC236}">
                <a16:creationId xmlns:a16="http://schemas.microsoft.com/office/drawing/2014/main" id="{9CED3B65-6720-0540-2EE7-B734D82451B8}"/>
              </a:ext>
            </a:extLst>
          </p:cNvPr>
          <p:cNvSpPr>
            <a:spLocks noGrp="1"/>
          </p:cNvSpPr>
          <p:nvPr>
            <p:ph sz="quarter" idx="14"/>
          </p:nvPr>
        </p:nvSpPr>
        <p:spPr/>
        <p:txBody>
          <a:bodyPr/>
          <a:lstStyle/>
          <a:p>
            <a:endParaRPr lang="en-US"/>
          </a:p>
        </p:txBody>
      </p:sp>
      <p:pic>
        <p:nvPicPr>
          <p:cNvPr id="10" name="Content Placeholder 6" descr="A group of people standing in a room&#10;&#10;Description automatically generated">
            <a:extLst>
              <a:ext uri="{FF2B5EF4-FFF2-40B4-BE49-F238E27FC236}">
                <a16:creationId xmlns:a16="http://schemas.microsoft.com/office/drawing/2014/main" id="{EF5355F7-3E3F-AEE0-7071-F5F9B5A40243}"/>
              </a:ext>
            </a:extLst>
          </p:cNvPr>
          <p:cNvPicPr>
            <a:picLocks noChangeAspect="1"/>
          </p:cNvPicPr>
          <p:nvPr/>
        </p:nvPicPr>
        <p:blipFill rotWithShape="1">
          <a:blip r:embed="rId2"/>
          <a:srcRect l="43986" r="6027"/>
          <a:stretch/>
        </p:blipFill>
        <p:spPr>
          <a:xfrm>
            <a:off x="0" y="0"/>
            <a:ext cx="4570809" cy="6857999"/>
          </a:xfrm>
          <a:prstGeom prst="rect">
            <a:avLst/>
          </a:prstGeom>
        </p:spPr>
      </p:pic>
    </p:spTree>
    <p:extLst>
      <p:ext uri="{BB962C8B-B14F-4D97-AF65-F5344CB8AC3E}">
        <p14:creationId xmlns:p14="http://schemas.microsoft.com/office/powerpoint/2010/main" val="39361070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A7BFAEA-5B88-BF9A-DD3E-CC17D68B9237}"/>
              </a:ext>
            </a:extLst>
          </p:cNvPr>
          <p:cNvSpPr>
            <a:spLocks noGrp="1"/>
          </p:cNvSpPr>
          <p:nvPr>
            <p:ph type="subTitle" idx="1"/>
          </p:nvPr>
        </p:nvSpPr>
        <p:spPr>
          <a:xfrm>
            <a:off x="501042" y="1593938"/>
            <a:ext cx="11135638" cy="3670125"/>
          </a:xfrm>
        </p:spPr>
        <p:txBody>
          <a:bodyPr>
            <a:normAutofit/>
          </a:bodyPr>
          <a:lstStyle/>
          <a:p>
            <a:pPr marL="457200" indent="-457200" algn="l">
              <a:buChar char="•"/>
            </a:pPr>
            <a:r>
              <a:rPr lang="en-US">
                <a:solidFill>
                  <a:schemeClr val="accent2"/>
                </a:solidFill>
                <a:cs typeface="Arial"/>
              </a:rPr>
              <a:t>you cannot lean on the walls.</a:t>
            </a:r>
            <a:endParaRPr lang="en-US"/>
          </a:p>
          <a:p>
            <a:pPr marL="457200" indent="-457200" algn="l">
              <a:buChar char="•"/>
            </a:pPr>
            <a:r>
              <a:rPr lang="en-US">
                <a:solidFill>
                  <a:schemeClr val="accent2"/>
                </a:solidFill>
                <a:cs typeface="Arial"/>
              </a:rPr>
              <a:t>you cannot have food, drinks, or gum.</a:t>
            </a:r>
          </a:p>
          <a:p>
            <a:pPr marL="457200" indent="-457200" algn="l">
              <a:buChar char="•"/>
            </a:pPr>
            <a:r>
              <a:rPr lang="en-US">
                <a:solidFill>
                  <a:schemeClr val="accent2"/>
                </a:solidFill>
                <a:cs typeface="Arial"/>
              </a:rPr>
              <a:t>you cannot have large bags, backpacks, or other bulky items.</a:t>
            </a:r>
          </a:p>
          <a:p>
            <a:pPr marL="457200" indent="-457200" algn="l">
              <a:buChar char="•"/>
            </a:pPr>
            <a:r>
              <a:rPr lang="en-US">
                <a:solidFill>
                  <a:schemeClr val="accent2"/>
                </a:solidFill>
                <a:cs typeface="Arial"/>
              </a:rPr>
              <a:t>you can take pictures without flash.</a:t>
            </a:r>
          </a:p>
          <a:p>
            <a:pPr marL="457200" indent="-457200" algn="l">
              <a:buChar char="•"/>
            </a:pPr>
            <a:r>
              <a:rPr lang="en-US">
                <a:solidFill>
                  <a:schemeClr val="accent2"/>
                </a:solidFill>
                <a:cs typeface="Arial"/>
              </a:rPr>
              <a:t>you will stay with your class.</a:t>
            </a:r>
          </a:p>
          <a:p>
            <a:pPr marL="457200" indent="-457200" algn="l">
              <a:buChar char="•"/>
            </a:pPr>
            <a:r>
              <a:rPr lang="en-US">
                <a:solidFill>
                  <a:schemeClr val="accent2"/>
                </a:solidFill>
                <a:cs typeface="Arial"/>
              </a:rPr>
              <a:t>you will use an inside voice.</a:t>
            </a:r>
          </a:p>
          <a:p>
            <a:pPr marL="457200" indent="-457200" algn="l">
              <a:buChar char="•"/>
            </a:pPr>
            <a:r>
              <a:rPr lang="en-US">
                <a:solidFill>
                  <a:schemeClr val="accent2"/>
                </a:solidFill>
                <a:cs typeface="Arial"/>
              </a:rPr>
              <a:t>you will not run.</a:t>
            </a:r>
          </a:p>
        </p:txBody>
      </p:sp>
      <p:sp>
        <p:nvSpPr>
          <p:cNvPr id="3" name="Title 2">
            <a:extLst>
              <a:ext uri="{FF2B5EF4-FFF2-40B4-BE49-F238E27FC236}">
                <a16:creationId xmlns:a16="http://schemas.microsoft.com/office/drawing/2014/main" id="{EFC95641-6475-7C1B-8303-DAD541F17419}"/>
              </a:ext>
            </a:extLst>
          </p:cNvPr>
          <p:cNvSpPr>
            <a:spLocks noGrp="1"/>
          </p:cNvSpPr>
          <p:nvPr>
            <p:ph type="ctrTitle"/>
          </p:nvPr>
        </p:nvSpPr>
        <p:spPr>
          <a:xfrm>
            <a:off x="552145" y="273566"/>
            <a:ext cx="12188825" cy="1320372"/>
          </a:xfrm>
        </p:spPr>
        <p:txBody>
          <a:bodyPr/>
          <a:lstStyle/>
          <a:p>
            <a:pPr algn="l"/>
            <a:r>
              <a:rPr lang="en-US">
                <a:latin typeface="Georgia"/>
                <a:cs typeface="Arial"/>
              </a:rPr>
              <a:t>When you are in the galleries, …</a:t>
            </a:r>
            <a:endParaRPr lang="en-US"/>
          </a:p>
        </p:txBody>
      </p:sp>
    </p:spTree>
    <p:extLst>
      <p:ext uri="{BB962C8B-B14F-4D97-AF65-F5344CB8AC3E}">
        <p14:creationId xmlns:p14="http://schemas.microsoft.com/office/powerpoint/2010/main" val="34823842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996F-8AAB-205A-F626-D23D8D257C05}"/>
              </a:ext>
            </a:extLst>
          </p:cNvPr>
          <p:cNvSpPr>
            <a:spLocks noGrp="1"/>
          </p:cNvSpPr>
          <p:nvPr>
            <p:ph type="title"/>
          </p:nvPr>
        </p:nvSpPr>
        <p:spPr>
          <a:xfrm>
            <a:off x="4863402" y="541768"/>
            <a:ext cx="7137407" cy="1764982"/>
          </a:xfrm>
        </p:spPr>
        <p:txBody>
          <a:bodyPr/>
          <a:lstStyle/>
          <a:p>
            <a:r>
              <a:rPr lang="en-US">
                <a:latin typeface="Georgia"/>
                <a:cs typeface="Arial"/>
              </a:rPr>
              <a:t>On your tour, … </a:t>
            </a:r>
            <a:endParaRPr lang="en-US"/>
          </a:p>
        </p:txBody>
      </p:sp>
      <p:sp>
        <p:nvSpPr>
          <p:cNvPr id="3" name="Text Placeholder 2">
            <a:extLst>
              <a:ext uri="{FF2B5EF4-FFF2-40B4-BE49-F238E27FC236}">
                <a16:creationId xmlns:a16="http://schemas.microsoft.com/office/drawing/2014/main" id="{95DF3E0F-0426-3D2B-325C-9CFDB4B3361C}"/>
              </a:ext>
            </a:extLst>
          </p:cNvPr>
          <p:cNvSpPr>
            <a:spLocks noGrp="1"/>
          </p:cNvSpPr>
          <p:nvPr>
            <p:ph type="body" sz="quarter" idx="12"/>
          </p:nvPr>
        </p:nvSpPr>
        <p:spPr>
          <a:xfrm>
            <a:off x="4860968" y="2306749"/>
            <a:ext cx="7137406" cy="2244502"/>
          </a:xfrm>
        </p:spPr>
        <p:txBody>
          <a:bodyPr/>
          <a:lstStyle/>
          <a:p>
            <a:pPr marL="457200" indent="-457200">
              <a:buFont typeface="Arial"/>
              <a:buChar char="•"/>
            </a:pPr>
            <a:r>
              <a:rPr lang="en-US">
                <a:latin typeface="Arial"/>
                <a:cs typeface="Arial"/>
              </a:rPr>
              <a:t>you will look at art.</a:t>
            </a:r>
          </a:p>
          <a:p>
            <a:pPr marL="457200" indent="-457200">
              <a:buFont typeface="Arial"/>
              <a:buChar char="•"/>
            </a:pPr>
            <a:r>
              <a:rPr lang="en-US">
                <a:latin typeface="Arial"/>
                <a:cs typeface="Arial"/>
              </a:rPr>
              <a:t>you will talk about art.</a:t>
            </a:r>
          </a:p>
          <a:p>
            <a:pPr marL="457200" indent="-457200">
              <a:buFont typeface="Arial"/>
              <a:buChar char="•"/>
            </a:pPr>
            <a:r>
              <a:rPr lang="en-US">
                <a:latin typeface="Arial"/>
                <a:cs typeface="Arial"/>
              </a:rPr>
              <a:t>you might make art.</a:t>
            </a:r>
          </a:p>
          <a:p>
            <a:pPr marL="457200" indent="-457200">
              <a:buFont typeface="Arial"/>
              <a:buChar char="•"/>
            </a:pPr>
            <a:r>
              <a:rPr lang="en-US">
                <a:latin typeface="Arial"/>
                <a:cs typeface="Arial"/>
              </a:rPr>
              <a:t>you might play games.</a:t>
            </a:r>
          </a:p>
          <a:p>
            <a:pPr marL="457200" indent="-457200">
              <a:buFont typeface="Arial"/>
              <a:buChar char="•"/>
            </a:pPr>
            <a:r>
              <a:rPr lang="en-US">
                <a:latin typeface="Arial"/>
                <a:cs typeface="Arial"/>
              </a:rPr>
              <a:t>you might write about art.</a:t>
            </a:r>
          </a:p>
        </p:txBody>
      </p:sp>
      <p:pic>
        <p:nvPicPr>
          <p:cNvPr id="7" name="Content Placeholder 6" descr="A group of people looking at a painting&#10;&#10;Description automatically generated">
            <a:extLst>
              <a:ext uri="{FF2B5EF4-FFF2-40B4-BE49-F238E27FC236}">
                <a16:creationId xmlns:a16="http://schemas.microsoft.com/office/drawing/2014/main" id="{1F83095F-7E17-7F88-6406-464946CDD848}"/>
              </a:ext>
            </a:extLst>
          </p:cNvPr>
          <p:cNvPicPr>
            <a:picLocks noGrp="1" noChangeAspect="1"/>
          </p:cNvPicPr>
          <p:nvPr>
            <p:ph sz="quarter" idx="14"/>
          </p:nvPr>
        </p:nvPicPr>
        <p:blipFill>
          <a:blip r:embed="rId2"/>
          <a:stretch>
            <a:fillRect/>
          </a:stretch>
        </p:blipFill>
        <p:spPr>
          <a:xfrm>
            <a:off x="1068" y="0"/>
            <a:ext cx="4568276" cy="6858000"/>
          </a:xfrm>
        </p:spPr>
      </p:pic>
    </p:spTree>
    <p:extLst>
      <p:ext uri="{BB962C8B-B14F-4D97-AF65-F5344CB8AC3E}">
        <p14:creationId xmlns:p14="http://schemas.microsoft.com/office/powerpoint/2010/main" val="690974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DA35-DE18-6E8D-6CF3-EFBF629E4B2E}"/>
              </a:ext>
            </a:extLst>
          </p:cNvPr>
          <p:cNvSpPr>
            <a:spLocks noGrp="1"/>
          </p:cNvSpPr>
          <p:nvPr>
            <p:ph type="title"/>
          </p:nvPr>
        </p:nvSpPr>
        <p:spPr>
          <a:xfrm>
            <a:off x="4863402" y="2331570"/>
            <a:ext cx="7137407" cy="2194861"/>
          </a:xfrm>
        </p:spPr>
        <p:txBody>
          <a:bodyPr>
            <a:normAutofit fontScale="90000"/>
          </a:bodyPr>
          <a:lstStyle/>
          <a:p>
            <a:r>
              <a:rPr lang="en-US"/>
              <a:t>How long do you think you will spend looking at each work of art?</a:t>
            </a:r>
          </a:p>
        </p:txBody>
      </p:sp>
      <p:sp>
        <p:nvSpPr>
          <p:cNvPr id="9" name="Content Placeholder 8">
            <a:extLst>
              <a:ext uri="{FF2B5EF4-FFF2-40B4-BE49-F238E27FC236}">
                <a16:creationId xmlns:a16="http://schemas.microsoft.com/office/drawing/2014/main" id="{7EF16586-4124-0764-7E22-C8E4E7F03627}"/>
              </a:ext>
            </a:extLst>
          </p:cNvPr>
          <p:cNvSpPr>
            <a:spLocks noGrp="1"/>
          </p:cNvSpPr>
          <p:nvPr>
            <p:ph sz="quarter" idx="14"/>
          </p:nvPr>
        </p:nvSpPr>
        <p:spPr/>
        <p:txBody>
          <a:bodyPr/>
          <a:lstStyle/>
          <a:p>
            <a:endParaRPr lang="en-US"/>
          </a:p>
        </p:txBody>
      </p:sp>
      <p:pic>
        <p:nvPicPr>
          <p:cNvPr id="10" name="Content Placeholder 6">
            <a:extLst>
              <a:ext uri="{FF2B5EF4-FFF2-40B4-BE49-F238E27FC236}">
                <a16:creationId xmlns:a16="http://schemas.microsoft.com/office/drawing/2014/main" id="{84E4BCE7-118F-6E0F-F377-7206F0120B6B}"/>
              </a:ext>
            </a:extLst>
          </p:cNvPr>
          <p:cNvPicPr>
            <a:picLocks noChangeAspect="1"/>
          </p:cNvPicPr>
          <p:nvPr/>
        </p:nvPicPr>
        <p:blipFill rotWithShape="1">
          <a:blip r:embed="rId2"/>
          <a:srcRect l="35205" r="20496"/>
          <a:stretch/>
        </p:blipFill>
        <p:spPr>
          <a:xfrm>
            <a:off x="0" y="-1"/>
            <a:ext cx="4570809" cy="6857999"/>
          </a:xfrm>
          <a:prstGeom prst="rect">
            <a:avLst/>
          </a:prstGeom>
        </p:spPr>
      </p:pic>
    </p:spTree>
    <p:extLst>
      <p:ext uri="{BB962C8B-B14F-4D97-AF65-F5344CB8AC3E}">
        <p14:creationId xmlns:p14="http://schemas.microsoft.com/office/powerpoint/2010/main" val="7953576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8969-96CC-3D6D-6BCE-E7456CB0E16E}"/>
              </a:ext>
            </a:extLst>
          </p:cNvPr>
          <p:cNvSpPr>
            <a:spLocks noGrp="1"/>
          </p:cNvSpPr>
          <p:nvPr>
            <p:ph type="title"/>
          </p:nvPr>
        </p:nvSpPr>
        <p:spPr>
          <a:xfrm>
            <a:off x="4863402" y="541767"/>
            <a:ext cx="7137407" cy="2015981"/>
          </a:xfrm>
        </p:spPr>
        <p:txBody>
          <a:bodyPr/>
          <a:lstStyle/>
          <a:p>
            <a:r>
              <a:rPr lang="en-US">
                <a:latin typeface="Georgia"/>
                <a:cs typeface="Arial"/>
              </a:rPr>
              <a:t>Is 30 seconds enough time?</a:t>
            </a:r>
            <a:endParaRPr lang="en-US"/>
          </a:p>
        </p:txBody>
      </p:sp>
      <p:sp>
        <p:nvSpPr>
          <p:cNvPr id="3" name="Text Placeholder 2">
            <a:extLst>
              <a:ext uri="{FF2B5EF4-FFF2-40B4-BE49-F238E27FC236}">
                <a16:creationId xmlns:a16="http://schemas.microsoft.com/office/drawing/2014/main" id="{3DD51BFB-F90F-1540-90B6-16CA52A18871}"/>
              </a:ext>
            </a:extLst>
          </p:cNvPr>
          <p:cNvSpPr>
            <a:spLocks noGrp="1"/>
          </p:cNvSpPr>
          <p:nvPr>
            <p:ph type="body" sz="quarter" idx="12"/>
          </p:nvPr>
        </p:nvSpPr>
        <p:spPr>
          <a:xfrm>
            <a:off x="4860968" y="2557748"/>
            <a:ext cx="7137406" cy="1742504"/>
          </a:xfrm>
        </p:spPr>
        <p:txBody>
          <a:bodyPr/>
          <a:lstStyle/>
          <a:p>
            <a:pPr marL="0" indent="0"/>
            <a:r>
              <a:rPr lang="en-US">
                <a:latin typeface="Arial"/>
                <a:cs typeface="Arial"/>
              </a:rPr>
              <a:t>Start the timer below. Look at the work of art to the left. Make a mental list of all the things you see. </a:t>
            </a:r>
            <a:endParaRPr lang="en-US"/>
          </a:p>
        </p:txBody>
      </p:sp>
      <p:pic>
        <p:nvPicPr>
          <p:cNvPr id="5" name="Picture 5" descr="A painting of a family sitting on a couch&#10;&#10;Description automatically generated">
            <a:extLst>
              <a:ext uri="{FF2B5EF4-FFF2-40B4-BE49-F238E27FC236}">
                <a16:creationId xmlns:a16="http://schemas.microsoft.com/office/drawing/2014/main" id="{1CC6E78E-316D-46D4-A0B6-3D347BE201A4}"/>
              </a:ext>
            </a:extLst>
          </p:cNvPr>
          <p:cNvPicPr>
            <a:picLocks noGrp="1" noChangeAspect="1"/>
          </p:cNvPicPr>
          <p:nvPr>
            <p:ph sz="quarter" idx="14"/>
          </p:nvPr>
        </p:nvPicPr>
        <p:blipFill>
          <a:blip r:embed="rId3"/>
          <a:stretch>
            <a:fillRect/>
          </a:stretch>
        </p:blipFill>
        <p:spPr>
          <a:xfrm>
            <a:off x="1171" y="1446131"/>
            <a:ext cx="4568467" cy="3967081"/>
          </a:xfrm>
        </p:spPr>
      </p:pic>
      <p:pic>
        <p:nvPicPr>
          <p:cNvPr id="6" name="Online Media 5" title="30 SECOND TIMER">
            <a:hlinkClick r:id="" action="ppaction://media"/>
            <a:extLst>
              <a:ext uri="{FF2B5EF4-FFF2-40B4-BE49-F238E27FC236}">
                <a16:creationId xmlns:a16="http://schemas.microsoft.com/office/drawing/2014/main" id="{17058B6B-4740-77EA-765D-10C4F7F3FADC}"/>
              </a:ext>
            </a:extLst>
          </p:cNvPr>
          <p:cNvPicPr>
            <a:picLocks noRot="1" noChangeAspect="1"/>
          </p:cNvPicPr>
          <p:nvPr>
            <a:videoFile r:link="rId1"/>
          </p:nvPr>
        </p:nvPicPr>
        <p:blipFill>
          <a:blip r:embed="rId4"/>
          <a:stretch>
            <a:fillRect/>
          </a:stretch>
        </p:blipFill>
        <p:spPr>
          <a:xfrm>
            <a:off x="4860822" y="4276729"/>
            <a:ext cx="2540000" cy="1435100"/>
          </a:xfrm>
          <a:prstGeom prst="rect">
            <a:avLst/>
          </a:prstGeom>
        </p:spPr>
      </p:pic>
    </p:spTree>
    <p:extLst>
      <p:ext uri="{BB962C8B-B14F-4D97-AF65-F5344CB8AC3E}">
        <p14:creationId xmlns:p14="http://schemas.microsoft.com/office/powerpoint/2010/main" val="24915486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C80E"/>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A7BFAEA-5B88-BF9A-DD3E-CC17D68B9237}"/>
              </a:ext>
            </a:extLst>
          </p:cNvPr>
          <p:cNvSpPr>
            <a:spLocks noGrp="1"/>
          </p:cNvSpPr>
          <p:nvPr>
            <p:ph type="subTitle" idx="1"/>
          </p:nvPr>
        </p:nvSpPr>
        <p:spPr>
          <a:xfrm>
            <a:off x="501042" y="1593938"/>
            <a:ext cx="11135638" cy="3670125"/>
          </a:xfrm>
        </p:spPr>
        <p:txBody>
          <a:bodyPr vert="horz" lIns="91440" tIns="45720" rIns="91440" bIns="45720" rtlCol="0" anchor="t">
            <a:normAutofit/>
          </a:bodyPr>
          <a:lstStyle/>
          <a:p>
            <a:pPr marL="457200" indent="-457200" algn="l">
              <a:buChar char="•"/>
            </a:pPr>
            <a:r>
              <a:rPr lang="en-US">
                <a:solidFill>
                  <a:schemeClr val="accent2"/>
                </a:solidFill>
                <a:cs typeface="Arial"/>
              </a:rPr>
              <a:t>how many people are in the painting?</a:t>
            </a:r>
            <a:endParaRPr lang="en-US">
              <a:solidFill>
                <a:schemeClr val="accent2"/>
              </a:solidFill>
            </a:endParaRPr>
          </a:p>
          <a:p>
            <a:pPr marL="457200" indent="-457200" algn="l">
              <a:buChar char="•"/>
            </a:pPr>
            <a:r>
              <a:rPr lang="en-US">
                <a:solidFill>
                  <a:schemeClr val="accent2"/>
                </a:solidFill>
                <a:cs typeface="Arial"/>
              </a:rPr>
              <a:t>what they are wearing?</a:t>
            </a:r>
          </a:p>
          <a:p>
            <a:pPr marL="457200" indent="-457200" algn="l">
              <a:buChar char="•"/>
            </a:pPr>
            <a:r>
              <a:rPr lang="en-US">
                <a:solidFill>
                  <a:schemeClr val="accent2"/>
                </a:solidFill>
                <a:cs typeface="Arial"/>
              </a:rPr>
              <a:t>where they are?</a:t>
            </a:r>
          </a:p>
          <a:p>
            <a:pPr marL="457200" indent="-457200" algn="l">
              <a:buChar char="•"/>
            </a:pPr>
            <a:r>
              <a:rPr lang="en-US">
                <a:solidFill>
                  <a:schemeClr val="accent2"/>
                </a:solidFill>
                <a:cs typeface="Arial"/>
              </a:rPr>
              <a:t>what colors are in the painting?</a:t>
            </a:r>
          </a:p>
          <a:p>
            <a:pPr marL="457200" indent="-457200" algn="l">
              <a:buChar char="•"/>
            </a:pPr>
            <a:r>
              <a:rPr lang="en-US">
                <a:solidFill>
                  <a:schemeClr val="accent2"/>
                </a:solidFill>
                <a:cs typeface="Arial"/>
              </a:rPr>
              <a:t>if there are any objects in the painting?</a:t>
            </a:r>
          </a:p>
          <a:p>
            <a:pPr marL="457200" indent="-457200" algn="l">
              <a:buChar char="•"/>
            </a:pPr>
            <a:r>
              <a:rPr lang="en-US">
                <a:solidFill>
                  <a:schemeClr val="accent2"/>
                </a:solidFill>
                <a:cs typeface="Arial"/>
              </a:rPr>
              <a:t>if there are any animals in the painting?</a:t>
            </a:r>
            <a:endParaRPr lang="en-US">
              <a:solidFill>
                <a:schemeClr val="accent2"/>
              </a:solidFill>
            </a:endParaRPr>
          </a:p>
        </p:txBody>
      </p:sp>
      <p:sp>
        <p:nvSpPr>
          <p:cNvPr id="3" name="Title 2">
            <a:extLst>
              <a:ext uri="{FF2B5EF4-FFF2-40B4-BE49-F238E27FC236}">
                <a16:creationId xmlns:a16="http://schemas.microsoft.com/office/drawing/2014/main" id="{EFC95641-6475-7C1B-8303-DAD541F17419}"/>
              </a:ext>
            </a:extLst>
          </p:cNvPr>
          <p:cNvSpPr>
            <a:spLocks noGrp="1"/>
          </p:cNvSpPr>
          <p:nvPr>
            <p:ph type="ctrTitle"/>
          </p:nvPr>
        </p:nvSpPr>
        <p:spPr>
          <a:xfrm>
            <a:off x="552145" y="273566"/>
            <a:ext cx="12188825" cy="1320372"/>
          </a:xfrm>
        </p:spPr>
        <p:txBody>
          <a:bodyPr/>
          <a:lstStyle/>
          <a:p>
            <a:pPr algn="l"/>
            <a:r>
              <a:rPr lang="en-US">
                <a:latin typeface="Georgia"/>
                <a:cs typeface="Arial"/>
              </a:rPr>
              <a:t>Do you remember ...</a:t>
            </a:r>
            <a:endParaRPr lang="en-US"/>
          </a:p>
        </p:txBody>
      </p:sp>
    </p:spTree>
    <p:extLst>
      <p:ext uri="{BB962C8B-B14F-4D97-AF65-F5344CB8AC3E}">
        <p14:creationId xmlns:p14="http://schemas.microsoft.com/office/powerpoint/2010/main" val="835375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9CD9-3991-01B6-228C-E5FEEF6F3065}"/>
              </a:ext>
            </a:extLst>
          </p:cNvPr>
          <p:cNvSpPr>
            <a:spLocks noGrp="1"/>
          </p:cNvSpPr>
          <p:nvPr>
            <p:ph type="title"/>
          </p:nvPr>
        </p:nvSpPr>
        <p:spPr>
          <a:xfrm>
            <a:off x="4851266" y="691418"/>
            <a:ext cx="7137407" cy="3759088"/>
          </a:xfrm>
        </p:spPr>
        <p:txBody>
          <a:bodyPr>
            <a:normAutofit/>
          </a:bodyPr>
          <a:lstStyle/>
          <a:p>
            <a:r>
              <a:rPr lang="en-US">
                <a:latin typeface="Georgia"/>
                <a:cs typeface="Arial"/>
              </a:rPr>
              <a:t>Is there anything you forgot? Is there anything you thought you saw, but didn’t?</a:t>
            </a:r>
            <a:endParaRPr lang="en-US"/>
          </a:p>
        </p:txBody>
      </p:sp>
      <p:sp>
        <p:nvSpPr>
          <p:cNvPr id="8" name="Content Placeholder 7">
            <a:extLst>
              <a:ext uri="{FF2B5EF4-FFF2-40B4-BE49-F238E27FC236}">
                <a16:creationId xmlns:a16="http://schemas.microsoft.com/office/drawing/2014/main" id="{7ACFC613-C86B-594E-0FC2-B5599CF6E247}"/>
              </a:ext>
            </a:extLst>
          </p:cNvPr>
          <p:cNvSpPr>
            <a:spLocks noGrp="1"/>
          </p:cNvSpPr>
          <p:nvPr>
            <p:ph sz="quarter" idx="14"/>
          </p:nvPr>
        </p:nvSpPr>
        <p:spPr/>
        <p:txBody>
          <a:bodyPr/>
          <a:lstStyle/>
          <a:p>
            <a:endParaRPr lang="en-US"/>
          </a:p>
        </p:txBody>
      </p:sp>
      <p:pic>
        <p:nvPicPr>
          <p:cNvPr id="6" name="Picture 5" descr="A painting of a family sitting on a couch&#10;&#10;Description automatically generated">
            <a:extLst>
              <a:ext uri="{FF2B5EF4-FFF2-40B4-BE49-F238E27FC236}">
                <a16:creationId xmlns:a16="http://schemas.microsoft.com/office/drawing/2014/main" id="{876BFCFD-AB03-DC9E-4D4F-94C9468A41BB}"/>
              </a:ext>
            </a:extLst>
          </p:cNvPr>
          <p:cNvPicPr>
            <a:picLocks noChangeAspect="1"/>
          </p:cNvPicPr>
          <p:nvPr/>
        </p:nvPicPr>
        <p:blipFill>
          <a:blip r:embed="rId2"/>
          <a:stretch>
            <a:fillRect/>
          </a:stretch>
        </p:blipFill>
        <p:spPr>
          <a:xfrm>
            <a:off x="1171" y="1446131"/>
            <a:ext cx="4568467" cy="3967081"/>
          </a:xfrm>
          <a:prstGeom prst="rect">
            <a:avLst/>
          </a:prstGeom>
        </p:spPr>
      </p:pic>
      <p:sp>
        <p:nvSpPr>
          <p:cNvPr id="9" name="Text Placeholder 8">
            <a:extLst>
              <a:ext uri="{FF2B5EF4-FFF2-40B4-BE49-F238E27FC236}">
                <a16:creationId xmlns:a16="http://schemas.microsoft.com/office/drawing/2014/main" id="{5EDD23E7-4EE7-4B46-D947-D2BCAAB91689}"/>
              </a:ext>
            </a:extLst>
          </p:cNvPr>
          <p:cNvSpPr>
            <a:spLocks noGrp="1"/>
          </p:cNvSpPr>
          <p:nvPr>
            <p:ph type="body" sz="quarter" idx="12"/>
          </p:nvPr>
        </p:nvSpPr>
        <p:spPr>
          <a:xfrm>
            <a:off x="4848832" y="4427427"/>
            <a:ext cx="7137406" cy="1215760"/>
          </a:xfrm>
        </p:spPr>
        <p:txBody>
          <a:bodyPr/>
          <a:lstStyle/>
          <a:p>
            <a:pPr marL="0" indent="0"/>
            <a:r>
              <a:rPr lang="en-US">
                <a:latin typeface="Arial"/>
                <a:cs typeface="Arial"/>
              </a:rPr>
              <a:t>How much more time do you think you needed?</a:t>
            </a:r>
            <a:endParaRPr lang="en-US"/>
          </a:p>
        </p:txBody>
      </p:sp>
    </p:spTree>
    <p:extLst>
      <p:ext uri="{BB962C8B-B14F-4D97-AF65-F5344CB8AC3E}">
        <p14:creationId xmlns:p14="http://schemas.microsoft.com/office/powerpoint/2010/main" val="55068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712B47-D62E-9C92-402A-21A675ED6395}"/>
              </a:ext>
            </a:extLst>
          </p:cNvPr>
          <p:cNvSpPr>
            <a:spLocks noGrp="1"/>
          </p:cNvSpPr>
          <p:nvPr>
            <p:ph type="body" sz="quarter" idx="10"/>
          </p:nvPr>
        </p:nvSpPr>
        <p:spPr/>
        <p:txBody>
          <a:bodyPr/>
          <a:lstStyle/>
          <a:p>
            <a:pPr marL="128270" indent="-128270"/>
            <a:r>
              <a:rPr lang="en-US">
                <a:cs typeface="Arial"/>
              </a:rPr>
              <a:t>Tour Specific Information</a:t>
            </a:r>
          </a:p>
        </p:txBody>
      </p:sp>
    </p:spTree>
    <p:extLst>
      <p:ext uri="{BB962C8B-B14F-4D97-AF65-F5344CB8AC3E}">
        <p14:creationId xmlns:p14="http://schemas.microsoft.com/office/powerpoint/2010/main" val="38225187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4D16-79E8-4EAB-DF8B-42E159C9786A}"/>
              </a:ext>
            </a:extLst>
          </p:cNvPr>
          <p:cNvSpPr>
            <a:spLocks noGrp="1"/>
          </p:cNvSpPr>
          <p:nvPr>
            <p:ph type="title"/>
          </p:nvPr>
        </p:nvSpPr>
        <p:spPr>
          <a:xfrm>
            <a:off x="609365" y="227901"/>
            <a:ext cx="10969944" cy="411757"/>
          </a:xfrm>
        </p:spPr>
        <p:txBody>
          <a:bodyPr/>
          <a:lstStyle/>
          <a:p>
            <a:r>
              <a:rPr lang="en-US" sz="5000">
                <a:solidFill>
                  <a:schemeClr val="accent2"/>
                </a:solidFill>
                <a:latin typeface="Georgia"/>
              </a:rPr>
              <a:t>Learning Objectives</a:t>
            </a:r>
            <a:endParaRPr lang="en-US" sz="5000">
              <a:solidFill>
                <a:schemeClr val="accent2"/>
              </a:solidFill>
            </a:endParaRPr>
          </a:p>
        </p:txBody>
      </p:sp>
      <p:sp>
        <p:nvSpPr>
          <p:cNvPr id="3" name="Content Placeholder 2">
            <a:extLst>
              <a:ext uri="{FF2B5EF4-FFF2-40B4-BE49-F238E27FC236}">
                <a16:creationId xmlns:a16="http://schemas.microsoft.com/office/drawing/2014/main" id="{7C0C50B2-9139-018E-A2E3-A5754DCFB109}"/>
              </a:ext>
            </a:extLst>
          </p:cNvPr>
          <p:cNvSpPr>
            <a:spLocks noGrp="1"/>
          </p:cNvSpPr>
          <p:nvPr>
            <p:ph idx="1"/>
          </p:nvPr>
        </p:nvSpPr>
        <p:spPr>
          <a:xfrm>
            <a:off x="554776" y="960583"/>
            <a:ext cx="10796069" cy="4345208"/>
          </a:xfrm>
        </p:spPr>
        <p:txBody>
          <a:bodyPr/>
          <a:lstStyle/>
          <a:p>
            <a:pPr marL="0" indent="0">
              <a:buNone/>
            </a:pPr>
            <a:r>
              <a:rPr lang="en-US" sz="3000">
                <a:cs typeface="Arial"/>
              </a:rPr>
              <a:t>Students will be able to...</a:t>
            </a:r>
          </a:p>
          <a:p>
            <a:pPr marL="128270" indent="-128270"/>
            <a:r>
              <a:rPr lang="en-US" sz="3000">
                <a:solidFill>
                  <a:schemeClr val="accent2"/>
                </a:solidFill>
                <a:cs typeface="Arial"/>
              </a:rPr>
              <a:t> define museum.</a:t>
            </a:r>
          </a:p>
          <a:p>
            <a:pPr marL="128270" indent="-128270"/>
            <a:r>
              <a:rPr lang="en-US" sz="3000">
                <a:solidFill>
                  <a:schemeClr val="accent2"/>
                </a:solidFill>
                <a:cs typeface="Arial"/>
              </a:rPr>
              <a:t> understand what a visit to the Meadows Museum is like.</a:t>
            </a:r>
          </a:p>
          <a:p>
            <a:pPr marL="128270" indent="-128270"/>
            <a:r>
              <a:rPr lang="en-US" sz="3000">
                <a:solidFill>
                  <a:schemeClr val="accent2"/>
                </a:solidFill>
                <a:cs typeface="Arial"/>
              </a:rPr>
              <a:t> describe appropriate museum behavior. </a:t>
            </a:r>
          </a:p>
          <a:p>
            <a:pPr marL="128270" indent="-128270"/>
            <a:r>
              <a:rPr lang="en-US" sz="3000">
                <a:solidFill>
                  <a:schemeClr val="accent2"/>
                </a:solidFill>
                <a:cs typeface="Arial"/>
              </a:rPr>
              <a:t> interpret how long it takes to look at a work of art. </a:t>
            </a:r>
          </a:p>
          <a:p>
            <a:pPr marL="128270" indent="-128270"/>
            <a:r>
              <a:rPr lang="en-US" sz="3000">
                <a:solidFill>
                  <a:schemeClr val="accent2"/>
                </a:solidFill>
                <a:cs typeface="Arial"/>
              </a:rPr>
              <a:t> know the learning goals of the tour at the Meadows Museum.</a:t>
            </a:r>
          </a:p>
          <a:p>
            <a:pPr marL="128270" indent="-128270"/>
            <a:r>
              <a:rPr lang="en-US" sz="3000">
                <a:solidFill>
                  <a:schemeClr val="accent2"/>
                </a:solidFill>
                <a:cs typeface="Arial"/>
              </a:rPr>
              <a:t> define specific tour vocabulary. </a:t>
            </a:r>
          </a:p>
        </p:txBody>
      </p:sp>
    </p:spTree>
    <p:extLst>
      <p:ext uri="{BB962C8B-B14F-4D97-AF65-F5344CB8AC3E}">
        <p14:creationId xmlns:p14="http://schemas.microsoft.com/office/powerpoint/2010/main" val="3373805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B58101-BF3E-6B73-BDB3-E68D6067E50A}"/>
              </a:ext>
            </a:extLst>
          </p:cNvPr>
          <p:cNvSpPr>
            <a:spLocks noGrp="1"/>
          </p:cNvSpPr>
          <p:nvPr>
            <p:ph idx="1"/>
          </p:nvPr>
        </p:nvSpPr>
        <p:spPr/>
        <p:txBody>
          <a:bodyPr/>
          <a:lstStyle/>
          <a:p>
            <a:pPr marL="0" indent="0">
              <a:buNone/>
            </a:pPr>
            <a:r>
              <a:rPr lang="en-US">
                <a:cs typeface="Arial"/>
              </a:rPr>
              <a:t>The next slides include tour objectives and vocabulary for each tour type. (If you are not sure which tour type you are signed up for, check your confirmation letter.) Review the tour goals and objectives with your students. Following each tour vocabulary list is a slide for suggested activities to review the vocabulary terms. Feel free to add, edit, or delete slides to best serve your students. </a:t>
            </a:r>
          </a:p>
        </p:txBody>
      </p:sp>
      <p:sp>
        <p:nvSpPr>
          <p:cNvPr id="3" name="Title 2">
            <a:extLst>
              <a:ext uri="{FF2B5EF4-FFF2-40B4-BE49-F238E27FC236}">
                <a16:creationId xmlns:a16="http://schemas.microsoft.com/office/drawing/2014/main" id="{72F5AF2B-83EF-E5F3-A528-960702429005}"/>
              </a:ext>
            </a:extLst>
          </p:cNvPr>
          <p:cNvSpPr>
            <a:spLocks noGrp="1"/>
          </p:cNvSpPr>
          <p:nvPr>
            <p:ph type="title"/>
          </p:nvPr>
        </p:nvSpPr>
        <p:spPr/>
        <p:txBody>
          <a:bodyPr>
            <a:noAutofit/>
          </a:bodyPr>
          <a:lstStyle/>
          <a:p>
            <a:r>
              <a:rPr lang="en-US" sz="3000">
                <a:latin typeface="Georgia"/>
              </a:rPr>
              <a:t>How to use these slides</a:t>
            </a:r>
            <a:endParaRPr lang="en-US" sz="3000"/>
          </a:p>
        </p:txBody>
      </p:sp>
    </p:spTree>
    <p:extLst>
      <p:ext uri="{BB962C8B-B14F-4D97-AF65-F5344CB8AC3E}">
        <p14:creationId xmlns:p14="http://schemas.microsoft.com/office/powerpoint/2010/main" val="409407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529C-A184-A0C6-4889-1C0F82EA5D9C}"/>
              </a:ext>
            </a:extLst>
          </p:cNvPr>
          <p:cNvSpPr>
            <a:spLocks noGrp="1"/>
          </p:cNvSpPr>
          <p:nvPr>
            <p:ph type="title"/>
          </p:nvPr>
        </p:nvSpPr>
        <p:spPr>
          <a:xfrm>
            <a:off x="4863402" y="541767"/>
            <a:ext cx="7137407" cy="2466975"/>
          </a:xfrm>
        </p:spPr>
        <p:txBody>
          <a:bodyPr anchor="b">
            <a:normAutofit/>
          </a:bodyPr>
          <a:lstStyle/>
          <a:p>
            <a:r>
              <a:rPr lang="en-US">
                <a:latin typeface="Georgia"/>
                <a:cs typeface="Arial"/>
              </a:rPr>
              <a:t>Portraits &amp; Personalities Tour</a:t>
            </a:r>
          </a:p>
        </p:txBody>
      </p:sp>
      <p:sp>
        <p:nvSpPr>
          <p:cNvPr id="3" name="Text Placeholder 2">
            <a:extLst>
              <a:ext uri="{FF2B5EF4-FFF2-40B4-BE49-F238E27FC236}">
                <a16:creationId xmlns:a16="http://schemas.microsoft.com/office/drawing/2014/main" id="{562F52B5-C98A-FDB9-E7EC-F7AF30DB1658}"/>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a:latin typeface="Arial"/>
                <a:cs typeface="Arial"/>
              </a:rPr>
              <a:t>K – 12th Grade</a:t>
            </a:r>
            <a:endParaRPr lang="en-US"/>
          </a:p>
        </p:txBody>
      </p:sp>
      <p:sp>
        <p:nvSpPr>
          <p:cNvPr id="4" name="Text Placeholder 3">
            <a:extLst>
              <a:ext uri="{FF2B5EF4-FFF2-40B4-BE49-F238E27FC236}">
                <a16:creationId xmlns:a16="http://schemas.microsoft.com/office/drawing/2014/main" id="{A4C0B87F-F747-A3E7-AFF0-FEC692E33174}"/>
              </a:ext>
            </a:extLst>
          </p:cNvPr>
          <p:cNvSpPr>
            <a:spLocks noGrp="1"/>
          </p:cNvSpPr>
          <p:nvPr>
            <p:ph type="body" sz="quarter" idx="13"/>
          </p:nvPr>
        </p:nvSpPr>
        <p:spPr>
          <a:xfrm>
            <a:off x="4860553" y="3966844"/>
            <a:ext cx="7137400" cy="1519237"/>
          </a:xfrm>
        </p:spPr>
        <p:txBody>
          <a:bodyPr anchor="ctr">
            <a:normAutofit lnSpcReduction="10000"/>
          </a:bodyPr>
          <a:lstStyle/>
          <a:p>
            <a:pPr marL="0" indent="0">
              <a:spcAft>
                <a:spcPts val="600"/>
              </a:spcAft>
            </a:pPr>
            <a:r>
              <a:rPr lang="en-US">
                <a:solidFill>
                  <a:srgbClr val="FFFFFF"/>
                </a:solidFill>
                <a:latin typeface="Arial"/>
                <a:cs typeface="Arial"/>
              </a:rPr>
              <a:t>Students are invited to explore portraiture and discover how artists use facial expressions, body language, clothing, and background details to tell a story about their subjects. Students will learn to interpret visual clues, make connections to their own experiences, and consider what makes a portrait meaningful.</a:t>
            </a:r>
            <a:endParaRPr lang="en-US"/>
          </a:p>
        </p:txBody>
      </p:sp>
      <p:pic>
        <p:nvPicPr>
          <p:cNvPr id="6" name="Picture 6" descr="A person in a black coat&#10;&#10;Description automatically generated">
            <a:extLst>
              <a:ext uri="{FF2B5EF4-FFF2-40B4-BE49-F238E27FC236}">
                <a16:creationId xmlns:a16="http://schemas.microsoft.com/office/drawing/2014/main" id="{D9FC394B-4DCF-24A3-D94C-ACF94AA250B6}"/>
              </a:ext>
            </a:extLst>
          </p:cNvPr>
          <p:cNvPicPr>
            <a:picLocks noGrp="1" noChangeAspect="1"/>
          </p:cNvPicPr>
          <p:nvPr>
            <p:ph sz="quarter" idx="14"/>
          </p:nvPr>
        </p:nvPicPr>
        <p:blipFill rotWithShape="1">
          <a:blip r:embed="rId2"/>
          <a:srcRect l="9293" r="5858"/>
          <a:stretch/>
        </p:blipFill>
        <p:spPr>
          <a:xfrm>
            <a:off x="20" y="10"/>
            <a:ext cx="4582378" cy="6857990"/>
          </a:xfrm>
          <a:noFill/>
        </p:spPr>
      </p:pic>
    </p:spTree>
    <p:extLst>
      <p:ext uri="{BB962C8B-B14F-4D97-AF65-F5344CB8AC3E}">
        <p14:creationId xmlns:p14="http://schemas.microsoft.com/office/powerpoint/2010/main" val="9960272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86A14-6ECD-8E22-6DB6-96075D586AF7}"/>
              </a:ext>
            </a:extLst>
          </p:cNvPr>
          <p:cNvSpPr>
            <a:spLocks noGrp="1"/>
          </p:cNvSpPr>
          <p:nvPr>
            <p:ph type="title"/>
          </p:nvPr>
        </p:nvSpPr>
        <p:spPr/>
        <p:txBody>
          <a:bodyPr/>
          <a:lstStyle/>
          <a:p>
            <a:r>
              <a:rPr lang="en-US" sz="3000">
                <a:solidFill>
                  <a:srgbClr val="F9C80E"/>
                </a:solidFill>
                <a:latin typeface="Georgia"/>
              </a:rPr>
              <a:t>Portraits &amp; Personalities Tour Objectives</a:t>
            </a:r>
            <a:endParaRPr lang="en-US" sz="3000">
              <a:solidFill>
                <a:srgbClr val="F9C80E"/>
              </a:solidFill>
            </a:endParaRPr>
          </a:p>
        </p:txBody>
      </p:sp>
      <p:sp>
        <p:nvSpPr>
          <p:cNvPr id="3" name="Content Placeholder 2">
            <a:extLst>
              <a:ext uri="{FF2B5EF4-FFF2-40B4-BE49-F238E27FC236}">
                <a16:creationId xmlns:a16="http://schemas.microsoft.com/office/drawing/2014/main" id="{B30B6167-0567-CEEF-FB9B-B48D7CFB8CA1}"/>
              </a:ext>
            </a:extLst>
          </p:cNvPr>
          <p:cNvSpPr>
            <a:spLocks noGrp="1"/>
          </p:cNvSpPr>
          <p:nvPr>
            <p:ph idx="1"/>
          </p:nvPr>
        </p:nvSpPr>
        <p:spPr>
          <a:xfrm>
            <a:off x="554776" y="960583"/>
            <a:ext cx="10796069" cy="5089236"/>
          </a:xfrm>
        </p:spPr>
        <p:txBody>
          <a:bodyPr>
            <a:normAutofit/>
          </a:bodyPr>
          <a:lstStyle/>
          <a:p>
            <a:pPr marL="0" indent="0">
              <a:buNone/>
            </a:pPr>
            <a:r>
              <a:rPr lang="en-US" sz="2400">
                <a:solidFill>
                  <a:srgbClr val="FFFFFF"/>
                </a:solidFill>
                <a:cs typeface="Arial"/>
              </a:rPr>
              <a:t>Students will be able to... </a:t>
            </a:r>
          </a:p>
          <a:p>
            <a:pPr marL="128270" indent="-128270"/>
            <a:r>
              <a:rPr lang="en-US" sz="2400">
                <a:solidFill>
                  <a:schemeClr val="accent3"/>
                </a:solidFill>
                <a:ea typeface="+mn-lt"/>
                <a:cs typeface="+mn-lt"/>
              </a:rPr>
              <a:t>define portrait, </a:t>
            </a:r>
          </a:p>
          <a:p>
            <a:pPr marL="128270" indent="-128270"/>
            <a:r>
              <a:rPr lang="en-US" sz="2400">
                <a:solidFill>
                  <a:schemeClr val="accent3"/>
                </a:solidFill>
                <a:ea typeface="+mn-lt"/>
                <a:cs typeface="+mn-lt"/>
              </a:rPr>
              <a:t>discuss elements of portraiture, </a:t>
            </a:r>
            <a:endParaRPr lang="en-US">
              <a:solidFill>
                <a:schemeClr val="accent3"/>
              </a:solidFill>
              <a:ea typeface="+mn-lt"/>
              <a:cs typeface="+mn-lt"/>
            </a:endParaRPr>
          </a:p>
          <a:p>
            <a:pPr marL="128270" indent="-128270"/>
            <a:r>
              <a:rPr lang="en-US" sz="2400">
                <a:solidFill>
                  <a:schemeClr val="accent3"/>
                </a:solidFill>
                <a:ea typeface="+mn-lt"/>
                <a:cs typeface="+mn-lt"/>
              </a:rPr>
              <a:t>understand the significance or purpose of portraits throughout history, and </a:t>
            </a:r>
            <a:endParaRPr lang="en-US">
              <a:solidFill>
                <a:schemeClr val="accent3"/>
              </a:solidFill>
              <a:ea typeface="+mn-lt"/>
              <a:cs typeface="+mn-lt"/>
            </a:endParaRPr>
          </a:p>
          <a:p>
            <a:pPr marL="128270" indent="-128270"/>
            <a:r>
              <a:rPr lang="en-US" sz="2400">
                <a:solidFill>
                  <a:schemeClr val="accent3"/>
                </a:solidFill>
                <a:ea typeface="+mn-lt"/>
                <a:cs typeface="+mn-lt"/>
              </a:rPr>
              <a:t>interpret aspects of the sitter such as their age, socio-economic status, time period, profession, hobbies, and emotions.</a:t>
            </a:r>
            <a:endParaRPr lang="en-US">
              <a:solidFill>
                <a:schemeClr val="accent3"/>
              </a:solidFill>
              <a:cs typeface="Arial"/>
            </a:endParaRPr>
          </a:p>
        </p:txBody>
      </p:sp>
    </p:spTree>
    <p:extLst>
      <p:ext uri="{BB962C8B-B14F-4D97-AF65-F5344CB8AC3E}">
        <p14:creationId xmlns:p14="http://schemas.microsoft.com/office/powerpoint/2010/main" val="41014859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F775-D0CF-477B-1024-814DAD083397}"/>
              </a:ext>
            </a:extLst>
          </p:cNvPr>
          <p:cNvSpPr>
            <a:spLocks noGrp="1"/>
          </p:cNvSpPr>
          <p:nvPr>
            <p:ph type="title"/>
          </p:nvPr>
        </p:nvSpPr>
        <p:spPr/>
        <p:txBody>
          <a:bodyPr/>
          <a:lstStyle/>
          <a:p>
            <a:r>
              <a:rPr lang="en-US" sz="3000">
                <a:solidFill>
                  <a:srgbClr val="FFC000"/>
                </a:solidFill>
                <a:latin typeface="Georgia"/>
              </a:rPr>
              <a:t>Portraits &amp; Personalities Tour Vocabulary</a:t>
            </a:r>
            <a:endParaRPr lang="en-US" sz="3000">
              <a:solidFill>
                <a:srgbClr val="FFC000"/>
              </a:solidFill>
            </a:endParaRPr>
          </a:p>
        </p:txBody>
      </p:sp>
      <p:sp>
        <p:nvSpPr>
          <p:cNvPr id="3" name="Content Placeholder 2">
            <a:extLst>
              <a:ext uri="{FF2B5EF4-FFF2-40B4-BE49-F238E27FC236}">
                <a16:creationId xmlns:a16="http://schemas.microsoft.com/office/drawing/2014/main" id="{6ED54AF2-216E-F211-7D77-D593EDD85533}"/>
              </a:ext>
            </a:extLst>
          </p:cNvPr>
          <p:cNvSpPr>
            <a:spLocks noGrp="1"/>
          </p:cNvSpPr>
          <p:nvPr>
            <p:ph idx="1"/>
          </p:nvPr>
        </p:nvSpPr>
        <p:spPr>
          <a:xfrm>
            <a:off x="561593" y="960583"/>
            <a:ext cx="10964299" cy="5762131"/>
          </a:xfrm>
        </p:spPr>
        <p:txBody>
          <a:bodyPr vert="horz" lIns="91440" tIns="45720" rIns="91440" bIns="45720" rtlCol="0" anchor="ctr">
            <a:noAutofit/>
          </a:bodyPr>
          <a:lstStyle/>
          <a:p>
            <a:pPr marL="128270" indent="-128270"/>
            <a:r>
              <a:rPr lang="en-US" sz="2400" b="1">
                <a:solidFill>
                  <a:srgbClr val="FFC000"/>
                </a:solidFill>
                <a:cs typeface="Arial"/>
              </a:rPr>
              <a:t>Portrait:</a:t>
            </a:r>
            <a:r>
              <a:rPr lang="en-US" sz="2400">
                <a:solidFill>
                  <a:srgbClr val="FFC000"/>
                </a:solidFill>
                <a:cs typeface="Arial"/>
              </a:rPr>
              <a:t> </a:t>
            </a:r>
            <a:r>
              <a:rPr lang="en-US" sz="2400">
                <a:cs typeface="Arial"/>
              </a:rPr>
              <a:t>a representation of a person or a group of people. </a:t>
            </a:r>
          </a:p>
          <a:p>
            <a:pPr marL="128270" indent="-128270"/>
            <a:r>
              <a:rPr lang="en-US" sz="2400" b="1">
                <a:solidFill>
                  <a:srgbClr val="FFC000"/>
                </a:solidFill>
                <a:cs typeface="Arial"/>
              </a:rPr>
              <a:t>Sitter(s):</a:t>
            </a:r>
            <a:r>
              <a:rPr lang="en-US" sz="2400">
                <a:solidFill>
                  <a:srgbClr val="FFC000"/>
                </a:solidFill>
                <a:cs typeface="Arial"/>
              </a:rPr>
              <a:t> </a:t>
            </a:r>
            <a:r>
              <a:rPr lang="en-US" sz="2400">
                <a:cs typeface="Arial"/>
              </a:rPr>
              <a:t>the person or people who is/are shown in a portrait. </a:t>
            </a:r>
          </a:p>
          <a:p>
            <a:pPr marL="128270" indent="-128270"/>
            <a:r>
              <a:rPr lang="en-US" sz="2400" b="1">
                <a:solidFill>
                  <a:srgbClr val="FFC000"/>
                </a:solidFill>
                <a:cs typeface="Arial"/>
              </a:rPr>
              <a:t>Self-portrait:</a:t>
            </a:r>
            <a:r>
              <a:rPr lang="en-US" sz="2400">
                <a:solidFill>
                  <a:srgbClr val="FFC000"/>
                </a:solidFill>
                <a:cs typeface="Arial"/>
              </a:rPr>
              <a:t> </a:t>
            </a:r>
            <a:r>
              <a:rPr lang="en-US" sz="2400">
                <a:cs typeface="Arial"/>
              </a:rPr>
              <a:t>a portrait of the artist that created it.</a:t>
            </a:r>
          </a:p>
          <a:p>
            <a:pPr marL="128270" indent="-128270"/>
            <a:r>
              <a:rPr lang="en-US" sz="2400" b="1">
                <a:solidFill>
                  <a:srgbClr val="FFC000"/>
                </a:solidFill>
                <a:cs typeface="Arial"/>
              </a:rPr>
              <a:t>Facial Expression:</a:t>
            </a:r>
            <a:r>
              <a:rPr lang="en-US" sz="2400">
                <a:solidFill>
                  <a:srgbClr val="FFC000"/>
                </a:solidFill>
                <a:cs typeface="Arial"/>
              </a:rPr>
              <a:t> </a:t>
            </a:r>
            <a:r>
              <a:rPr lang="en-US" sz="2400">
                <a:cs typeface="Arial"/>
              </a:rPr>
              <a:t>the way the different parts of the face work together to show emotion.</a:t>
            </a:r>
          </a:p>
          <a:p>
            <a:pPr marL="128270" indent="-128270"/>
            <a:r>
              <a:rPr lang="en-US" sz="2400" b="1">
                <a:solidFill>
                  <a:srgbClr val="FFC000"/>
                </a:solidFill>
                <a:cs typeface="Arial"/>
              </a:rPr>
              <a:t>Gestures:</a:t>
            </a:r>
            <a:r>
              <a:rPr lang="en-US" sz="2400">
                <a:solidFill>
                  <a:srgbClr val="FFC000"/>
                </a:solidFill>
                <a:cs typeface="Arial"/>
              </a:rPr>
              <a:t> </a:t>
            </a:r>
            <a:r>
              <a:rPr lang="en-US" sz="2400">
                <a:cs typeface="Arial"/>
              </a:rPr>
              <a:t>what the sitter does with his or her hands.</a:t>
            </a:r>
          </a:p>
          <a:p>
            <a:pPr marL="128270" indent="-128270"/>
            <a:r>
              <a:rPr lang="en-US" sz="2400" b="1">
                <a:solidFill>
                  <a:srgbClr val="FFC000"/>
                </a:solidFill>
                <a:cs typeface="Arial"/>
              </a:rPr>
              <a:t>Posture:</a:t>
            </a:r>
            <a:r>
              <a:rPr lang="en-US" sz="2400">
                <a:solidFill>
                  <a:srgbClr val="FFC000"/>
                </a:solidFill>
                <a:cs typeface="Arial"/>
              </a:rPr>
              <a:t> </a:t>
            </a:r>
            <a:r>
              <a:rPr lang="en-US" sz="2400">
                <a:cs typeface="Arial"/>
              </a:rPr>
              <a:t>the position of the body of the sitter.</a:t>
            </a:r>
          </a:p>
          <a:p>
            <a:pPr marL="128270" indent="-128270"/>
            <a:r>
              <a:rPr lang="en-US" sz="2400" b="1">
                <a:solidFill>
                  <a:srgbClr val="FFC000"/>
                </a:solidFill>
                <a:cs typeface="Arial"/>
              </a:rPr>
              <a:t>Setting:</a:t>
            </a:r>
            <a:r>
              <a:rPr lang="en-US" sz="2400">
                <a:solidFill>
                  <a:srgbClr val="FFC000"/>
                </a:solidFill>
                <a:cs typeface="Arial"/>
              </a:rPr>
              <a:t> </a:t>
            </a:r>
            <a:r>
              <a:rPr lang="en-US" sz="2400">
                <a:cs typeface="Arial"/>
              </a:rPr>
              <a:t>the place or environment in which the sitter is shown.</a:t>
            </a:r>
          </a:p>
          <a:p>
            <a:pPr marL="128270" indent="-128270"/>
            <a:r>
              <a:rPr lang="en-US" sz="2400" b="1">
                <a:solidFill>
                  <a:srgbClr val="FFC000"/>
                </a:solidFill>
                <a:cs typeface="Arial"/>
              </a:rPr>
              <a:t>Attire:</a:t>
            </a:r>
            <a:r>
              <a:rPr lang="en-US" sz="2400">
                <a:solidFill>
                  <a:srgbClr val="FFC000"/>
                </a:solidFill>
                <a:cs typeface="Arial"/>
              </a:rPr>
              <a:t> </a:t>
            </a:r>
            <a:r>
              <a:rPr lang="en-US" sz="2400">
                <a:cs typeface="Arial"/>
              </a:rPr>
              <a:t>the clothing the person in the portrait is wearing.</a:t>
            </a:r>
          </a:p>
          <a:p>
            <a:pPr marL="128270" indent="-128270"/>
            <a:r>
              <a:rPr lang="en-US" sz="2400" b="1">
                <a:solidFill>
                  <a:srgbClr val="FFC000"/>
                </a:solidFill>
                <a:cs typeface="Arial"/>
              </a:rPr>
              <a:t>Props:</a:t>
            </a:r>
            <a:r>
              <a:rPr lang="en-US" sz="2400">
                <a:cs typeface="Arial"/>
              </a:rPr>
              <a:t> the things the sitter is holding or is surrounded by.</a:t>
            </a:r>
          </a:p>
          <a:p>
            <a:pPr marL="128270" indent="-128270"/>
            <a:r>
              <a:rPr lang="en-US" sz="2400" b="1">
                <a:solidFill>
                  <a:srgbClr val="FFC000"/>
                </a:solidFill>
                <a:cs typeface="Arial"/>
              </a:rPr>
              <a:t>Commission:</a:t>
            </a:r>
            <a:r>
              <a:rPr lang="en-US" sz="2400">
                <a:solidFill>
                  <a:srgbClr val="FFC000"/>
                </a:solidFill>
                <a:cs typeface="Arial"/>
              </a:rPr>
              <a:t> </a:t>
            </a:r>
            <a:r>
              <a:rPr lang="en-US" sz="2400">
                <a:cs typeface="Arial"/>
              </a:rPr>
              <a:t>to order something to be made.</a:t>
            </a:r>
          </a:p>
          <a:p>
            <a:pPr marL="128270" indent="-128270"/>
            <a:r>
              <a:rPr lang="en-US" sz="2400" b="1">
                <a:solidFill>
                  <a:srgbClr val="FFC000"/>
                </a:solidFill>
                <a:cs typeface="Arial"/>
              </a:rPr>
              <a:t>Artist:</a:t>
            </a:r>
            <a:r>
              <a:rPr lang="en-US" sz="2400">
                <a:solidFill>
                  <a:srgbClr val="FFC000"/>
                </a:solidFill>
                <a:cs typeface="Arial"/>
              </a:rPr>
              <a:t> </a:t>
            </a:r>
            <a:r>
              <a:rPr lang="en-US" sz="2400">
                <a:cs typeface="Arial"/>
              </a:rPr>
              <a:t>someone who creates art.</a:t>
            </a:r>
          </a:p>
        </p:txBody>
      </p:sp>
    </p:spTree>
    <p:extLst>
      <p:ext uri="{BB962C8B-B14F-4D97-AF65-F5344CB8AC3E}">
        <p14:creationId xmlns:p14="http://schemas.microsoft.com/office/powerpoint/2010/main" val="1297193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66BD-40F4-BD84-41EA-887F73E1021F}"/>
              </a:ext>
            </a:extLst>
          </p:cNvPr>
          <p:cNvSpPr>
            <a:spLocks noGrp="1"/>
          </p:cNvSpPr>
          <p:nvPr>
            <p:ph type="title"/>
          </p:nvPr>
        </p:nvSpPr>
        <p:spPr>
          <a:xfrm>
            <a:off x="4863402" y="541767"/>
            <a:ext cx="7137407" cy="2466975"/>
          </a:xfrm>
        </p:spPr>
        <p:txBody>
          <a:bodyPr anchor="b">
            <a:normAutofit/>
          </a:bodyPr>
          <a:lstStyle/>
          <a:p>
            <a:r>
              <a:rPr lang="en-US"/>
              <a:t>Demonstration of Learning (DOL)</a:t>
            </a:r>
          </a:p>
        </p:txBody>
      </p:sp>
      <p:sp>
        <p:nvSpPr>
          <p:cNvPr id="3" name="Text Placeholder 2">
            <a:extLst>
              <a:ext uri="{FF2B5EF4-FFF2-40B4-BE49-F238E27FC236}">
                <a16:creationId xmlns:a16="http://schemas.microsoft.com/office/drawing/2014/main" id="{4420A62E-64D3-E21D-F6EF-EE17D2938D7D}"/>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sz="2300"/>
              <a:t>Portrait    Sitter    Facial Expression    Gestures</a:t>
            </a:r>
          </a:p>
          <a:p>
            <a:pPr marL="128270" indent="-128270">
              <a:spcAft>
                <a:spcPts val="600"/>
              </a:spcAft>
            </a:pPr>
            <a:r>
              <a:rPr lang="en-US" sz="2300"/>
              <a:t>Posture    Setting    Attire    Props    Commission</a:t>
            </a:r>
          </a:p>
        </p:txBody>
      </p:sp>
      <p:sp>
        <p:nvSpPr>
          <p:cNvPr id="4" name="Text Placeholder 3">
            <a:extLst>
              <a:ext uri="{FF2B5EF4-FFF2-40B4-BE49-F238E27FC236}">
                <a16:creationId xmlns:a16="http://schemas.microsoft.com/office/drawing/2014/main" id="{A1CB1A85-F68B-A6AC-32F8-200039546B28}"/>
              </a:ext>
            </a:extLst>
          </p:cNvPr>
          <p:cNvSpPr>
            <a:spLocks noGrp="1"/>
          </p:cNvSpPr>
          <p:nvPr>
            <p:ph type="body" sz="quarter" idx="13"/>
          </p:nvPr>
        </p:nvSpPr>
        <p:spPr>
          <a:xfrm>
            <a:off x="4860553" y="3966844"/>
            <a:ext cx="7137400" cy="1519237"/>
          </a:xfrm>
        </p:spPr>
        <p:txBody>
          <a:bodyPr anchor="ctr">
            <a:normAutofit/>
          </a:bodyPr>
          <a:lstStyle/>
          <a:p>
            <a:pPr marL="0" indent="0">
              <a:spcAft>
                <a:spcPts val="600"/>
              </a:spcAft>
            </a:pPr>
            <a:r>
              <a:rPr lang="en-US">
                <a:latin typeface="Arial"/>
                <a:cs typeface="Arial"/>
              </a:rPr>
              <a:t>Using the vocabulary words above, write a short story. Underline each of the vocabulary words in your story. Your story should be at least 3 paragraphs. Each paragraph should be 4-5 sentences long.</a:t>
            </a:r>
          </a:p>
        </p:txBody>
      </p:sp>
      <p:pic>
        <p:nvPicPr>
          <p:cNvPr id="6" name="Picture 6" descr="A person looking at a mirror&#10;&#10;Description automatically generated">
            <a:extLst>
              <a:ext uri="{FF2B5EF4-FFF2-40B4-BE49-F238E27FC236}">
                <a16:creationId xmlns:a16="http://schemas.microsoft.com/office/drawing/2014/main" id="{A00C2F82-5B88-3D23-0929-6F5E1693C155}"/>
              </a:ext>
            </a:extLst>
          </p:cNvPr>
          <p:cNvPicPr>
            <a:picLocks noGrp="1" noChangeAspect="1"/>
          </p:cNvPicPr>
          <p:nvPr>
            <p:ph sz="quarter" idx="14"/>
          </p:nvPr>
        </p:nvPicPr>
        <p:blipFill rotWithShape="1">
          <a:blip r:embed="rId2"/>
          <a:srcRect r="12877"/>
          <a:stretch/>
        </p:blipFill>
        <p:spPr>
          <a:xfrm>
            <a:off x="20" y="10"/>
            <a:ext cx="4570789" cy="6857990"/>
          </a:xfrm>
          <a:noFill/>
        </p:spPr>
      </p:pic>
    </p:spTree>
    <p:extLst>
      <p:ext uri="{BB962C8B-B14F-4D97-AF65-F5344CB8AC3E}">
        <p14:creationId xmlns:p14="http://schemas.microsoft.com/office/powerpoint/2010/main" val="35031123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831F-2D58-9219-6E2B-C74F50EBEA28}"/>
              </a:ext>
            </a:extLst>
          </p:cNvPr>
          <p:cNvSpPr>
            <a:spLocks noGrp="1"/>
          </p:cNvSpPr>
          <p:nvPr>
            <p:ph type="title"/>
          </p:nvPr>
        </p:nvSpPr>
        <p:spPr>
          <a:xfrm>
            <a:off x="4863402" y="541767"/>
            <a:ext cx="7137407" cy="2466975"/>
          </a:xfrm>
        </p:spPr>
        <p:txBody>
          <a:bodyPr anchor="b">
            <a:normAutofit/>
          </a:bodyPr>
          <a:lstStyle/>
          <a:p>
            <a:r>
              <a:rPr lang="en-US"/>
              <a:t>STEAM Tour</a:t>
            </a:r>
          </a:p>
        </p:txBody>
      </p:sp>
      <p:sp>
        <p:nvSpPr>
          <p:cNvPr id="3" name="Text Placeholder 2">
            <a:extLst>
              <a:ext uri="{FF2B5EF4-FFF2-40B4-BE49-F238E27FC236}">
                <a16:creationId xmlns:a16="http://schemas.microsoft.com/office/drawing/2014/main" id="{757C6A2A-585D-7247-68F1-E44F2CD800F5}"/>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a:t>K – 12th Grade</a:t>
            </a:r>
          </a:p>
        </p:txBody>
      </p:sp>
      <p:sp>
        <p:nvSpPr>
          <p:cNvPr id="4" name="Text Placeholder 3">
            <a:extLst>
              <a:ext uri="{FF2B5EF4-FFF2-40B4-BE49-F238E27FC236}">
                <a16:creationId xmlns:a16="http://schemas.microsoft.com/office/drawing/2014/main" id="{790CA007-824A-0DCA-E055-7409A4CCF014}"/>
              </a:ext>
            </a:extLst>
          </p:cNvPr>
          <p:cNvSpPr>
            <a:spLocks noGrp="1"/>
          </p:cNvSpPr>
          <p:nvPr>
            <p:ph type="body" sz="quarter" idx="13"/>
          </p:nvPr>
        </p:nvSpPr>
        <p:spPr>
          <a:xfrm>
            <a:off x="4860553" y="4053321"/>
            <a:ext cx="7137400" cy="1519237"/>
          </a:xfrm>
        </p:spPr>
        <p:txBody>
          <a:bodyPr vert="horz" lIns="0" tIns="0" rIns="0" bIns="0" rtlCol="0" anchor="ctr">
            <a:noAutofit/>
          </a:bodyPr>
          <a:lstStyle/>
          <a:p>
            <a:pPr marL="0" indent="0">
              <a:spcAft>
                <a:spcPts val="600"/>
              </a:spcAft>
            </a:pPr>
            <a:r>
              <a:rPr lang="en-US">
                <a:latin typeface="Arial"/>
                <a:cs typeface="Arial"/>
              </a:rPr>
              <a:t>This tour connects art with science, technology, engineering, and math (STEAM), showing students how artists use problem-solving, experimentation, and innovation in their creative process. By making connections between art and STEM disciplines, students will gain a deeper appreciation for the role of creativity in both artistic and scientific discovery. </a:t>
            </a:r>
          </a:p>
        </p:txBody>
      </p:sp>
      <p:pic>
        <p:nvPicPr>
          <p:cNvPr id="8" name="Content Placeholder 7" descr="A large sculpture of a head&#10;&#10;AI-generated content may be incorrect.">
            <a:extLst>
              <a:ext uri="{FF2B5EF4-FFF2-40B4-BE49-F238E27FC236}">
                <a16:creationId xmlns:a16="http://schemas.microsoft.com/office/drawing/2014/main" id="{8DB8913B-B3BF-05CC-05A0-5D15AC379BBA}"/>
              </a:ext>
            </a:extLst>
          </p:cNvPr>
          <p:cNvPicPr>
            <a:picLocks noGrp="1" noChangeAspect="1"/>
          </p:cNvPicPr>
          <p:nvPr>
            <p:ph sz="quarter" idx="14"/>
          </p:nvPr>
        </p:nvPicPr>
        <p:blipFill>
          <a:blip r:embed="rId2"/>
          <a:srcRect l="40315" r="9606" b="-210"/>
          <a:stretch>
            <a:fillRect/>
          </a:stretch>
        </p:blipFill>
        <p:spPr>
          <a:xfrm>
            <a:off x="20" y="10"/>
            <a:ext cx="4579286" cy="6872405"/>
          </a:xfrm>
          <a:prstGeom prst="rect">
            <a:avLst/>
          </a:prstGeom>
          <a:noFill/>
        </p:spPr>
      </p:pic>
    </p:spTree>
    <p:extLst>
      <p:ext uri="{BB962C8B-B14F-4D97-AF65-F5344CB8AC3E}">
        <p14:creationId xmlns:p14="http://schemas.microsoft.com/office/powerpoint/2010/main" val="30166581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8328-8316-D412-8BD3-D2F459E0C63A}"/>
              </a:ext>
            </a:extLst>
          </p:cNvPr>
          <p:cNvSpPr>
            <a:spLocks noGrp="1"/>
          </p:cNvSpPr>
          <p:nvPr>
            <p:ph type="title"/>
          </p:nvPr>
        </p:nvSpPr>
        <p:spPr/>
        <p:txBody>
          <a:bodyPr/>
          <a:lstStyle/>
          <a:p>
            <a:r>
              <a:rPr lang="en-US" sz="3000">
                <a:solidFill>
                  <a:schemeClr val="accent3"/>
                </a:solidFill>
                <a:latin typeface="Georgia"/>
              </a:rPr>
              <a:t>STEAM Tour Objectives</a:t>
            </a:r>
            <a:endParaRPr lang="en-US" sz="3000">
              <a:solidFill>
                <a:schemeClr val="accent3"/>
              </a:solidFill>
            </a:endParaRPr>
          </a:p>
        </p:txBody>
      </p:sp>
      <p:sp>
        <p:nvSpPr>
          <p:cNvPr id="3" name="Content Placeholder 2">
            <a:extLst>
              <a:ext uri="{FF2B5EF4-FFF2-40B4-BE49-F238E27FC236}">
                <a16:creationId xmlns:a16="http://schemas.microsoft.com/office/drawing/2014/main" id="{369DF525-A9BA-0D95-C491-1051925CC855}"/>
              </a:ext>
            </a:extLst>
          </p:cNvPr>
          <p:cNvSpPr>
            <a:spLocks noGrp="1"/>
          </p:cNvSpPr>
          <p:nvPr>
            <p:ph idx="10"/>
          </p:nvPr>
        </p:nvSpPr>
        <p:spPr>
          <a:xfrm>
            <a:off x="554776" y="960583"/>
            <a:ext cx="10796069" cy="5089236"/>
          </a:xfrm>
        </p:spPr>
        <p:txBody>
          <a:bodyPr>
            <a:normAutofit/>
          </a:bodyPr>
          <a:lstStyle/>
          <a:p>
            <a:pPr marL="0" indent="0">
              <a:buNone/>
            </a:pPr>
            <a:r>
              <a:rPr lang="en-US" sz="2400">
                <a:solidFill>
                  <a:srgbClr val="FFFFFF"/>
                </a:solidFill>
                <a:cs typeface="Arial"/>
              </a:rPr>
              <a:t>Students will be able...</a:t>
            </a:r>
          </a:p>
          <a:p>
            <a:pPr marL="128270" indent="-128270"/>
            <a:r>
              <a:rPr lang="en-US" sz="2400">
                <a:solidFill>
                  <a:schemeClr val="accent3"/>
                </a:solidFill>
                <a:ea typeface="+mn-lt"/>
                <a:cs typeface="+mn-lt"/>
              </a:rPr>
              <a:t>identify ways that artists use observation, experimentation, and problem-solving in the creative process, </a:t>
            </a:r>
          </a:p>
          <a:p>
            <a:pPr marL="128270" indent="-128270"/>
            <a:r>
              <a:rPr lang="en-US" sz="2400">
                <a:solidFill>
                  <a:schemeClr val="accent3"/>
                </a:solidFill>
                <a:ea typeface="+mn-lt"/>
                <a:cs typeface="+mn-lt"/>
              </a:rPr>
              <a:t>analyze how artists innovate with materials and techniques to solve aesthetic or structural challenges, and </a:t>
            </a:r>
          </a:p>
          <a:p>
            <a:pPr marL="128270" indent="-128270"/>
            <a:r>
              <a:rPr lang="en-US" sz="2400">
                <a:solidFill>
                  <a:schemeClr val="accent3"/>
                </a:solidFill>
                <a:cs typeface="Arial"/>
              </a:rPr>
              <a:t>make interdisciplinary connections between visual art and STEM concepts.</a:t>
            </a:r>
          </a:p>
        </p:txBody>
      </p:sp>
    </p:spTree>
    <p:extLst>
      <p:ext uri="{BB962C8B-B14F-4D97-AF65-F5344CB8AC3E}">
        <p14:creationId xmlns:p14="http://schemas.microsoft.com/office/powerpoint/2010/main" val="29509659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77A-F45D-043F-228A-F95774202B48}"/>
              </a:ext>
            </a:extLst>
          </p:cNvPr>
          <p:cNvSpPr>
            <a:spLocks noGrp="1"/>
          </p:cNvSpPr>
          <p:nvPr>
            <p:ph type="title"/>
          </p:nvPr>
        </p:nvSpPr>
        <p:spPr/>
        <p:txBody>
          <a:bodyPr/>
          <a:lstStyle/>
          <a:p>
            <a:r>
              <a:rPr lang="en-US" sz="3000">
                <a:solidFill>
                  <a:srgbClr val="FFC000"/>
                </a:solidFill>
                <a:latin typeface="Georgia"/>
              </a:rPr>
              <a:t>STEAM Tour Vocabulary</a:t>
            </a:r>
          </a:p>
        </p:txBody>
      </p:sp>
      <p:sp>
        <p:nvSpPr>
          <p:cNvPr id="3" name="Content Placeholder 2">
            <a:extLst>
              <a:ext uri="{FF2B5EF4-FFF2-40B4-BE49-F238E27FC236}">
                <a16:creationId xmlns:a16="http://schemas.microsoft.com/office/drawing/2014/main" id="{1E4C46B4-D586-5562-5FCF-5F41A364E000}"/>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n-US" sz="2400" dirty="0">
                <a:solidFill>
                  <a:schemeClr val="accent3"/>
                </a:solidFill>
              </a:rPr>
              <a:t>Observation:</a:t>
            </a:r>
            <a:r>
              <a:rPr lang="en-US" sz="2400" dirty="0">
                <a:solidFill>
                  <a:srgbClr val="FFFFFF"/>
                </a:solidFill>
              </a:rPr>
              <a:t> Looking closely to notice details.</a:t>
            </a:r>
            <a:endParaRPr lang="en-US" sz="2400" dirty="0">
              <a:cs typeface="Arial"/>
            </a:endParaRPr>
          </a:p>
          <a:p>
            <a:pPr marL="128270" indent="-128270"/>
            <a:r>
              <a:rPr lang="en-US" sz="2400" dirty="0">
                <a:solidFill>
                  <a:schemeClr val="accent3"/>
                </a:solidFill>
                <a:cs typeface="Arial"/>
              </a:rPr>
              <a:t>Process:</a:t>
            </a:r>
            <a:r>
              <a:rPr lang="en-US" sz="2400" dirty="0">
                <a:solidFill>
                  <a:srgbClr val="FFFFFF"/>
                </a:solidFill>
                <a:cs typeface="Arial"/>
              </a:rPr>
              <a:t> The steps taken to create something.</a:t>
            </a:r>
          </a:p>
          <a:p>
            <a:pPr marL="128270" indent="-128270"/>
            <a:r>
              <a:rPr lang="en-US" sz="2400" dirty="0">
                <a:solidFill>
                  <a:schemeClr val="accent3"/>
                </a:solidFill>
              </a:rPr>
              <a:t>Experimentation:</a:t>
            </a:r>
            <a:r>
              <a:rPr lang="en-US" sz="2400" dirty="0">
                <a:solidFill>
                  <a:srgbClr val="FFFFFF"/>
                </a:solidFill>
              </a:rPr>
              <a:t> Trying out new ideas or methods to see what works best.</a:t>
            </a:r>
            <a:endParaRPr lang="en-US" sz="2400" dirty="0">
              <a:cs typeface="Arial"/>
            </a:endParaRPr>
          </a:p>
          <a:p>
            <a:pPr marL="128270" indent="-128270"/>
            <a:r>
              <a:rPr lang="en-US" sz="2400" dirty="0">
                <a:solidFill>
                  <a:schemeClr val="accent3"/>
                </a:solidFill>
                <a:cs typeface="Arial"/>
              </a:rPr>
              <a:t>Material:</a:t>
            </a:r>
            <a:r>
              <a:rPr lang="en-US" sz="2400" dirty="0">
                <a:solidFill>
                  <a:srgbClr val="FFFFFF"/>
                </a:solidFill>
                <a:cs typeface="Arial"/>
              </a:rPr>
              <a:t> What something is made of (i.e. paint, metal, wood, or even digital tools).</a:t>
            </a:r>
          </a:p>
          <a:p>
            <a:pPr marL="128270" indent="-128270"/>
            <a:r>
              <a:rPr lang="en-US" sz="2400" dirty="0">
                <a:solidFill>
                  <a:schemeClr val="accent3"/>
                </a:solidFill>
                <a:cs typeface="Arial"/>
              </a:rPr>
              <a:t>Pigment:</a:t>
            </a:r>
            <a:r>
              <a:rPr lang="en-US" sz="2400" dirty="0">
                <a:solidFill>
                  <a:srgbClr val="FFFFFF"/>
                </a:solidFill>
                <a:cs typeface="Arial"/>
              </a:rPr>
              <a:t> A substance that gives paint its color—made from natural or synthetic materials.</a:t>
            </a:r>
          </a:p>
          <a:p>
            <a:pPr marL="128270" indent="-128270"/>
            <a:r>
              <a:rPr lang="en-US" sz="2400" dirty="0">
                <a:solidFill>
                  <a:schemeClr val="accent3"/>
                </a:solidFill>
                <a:cs typeface="Arial"/>
              </a:rPr>
              <a:t>Technique: </a:t>
            </a:r>
            <a:r>
              <a:rPr lang="en-US" sz="2400" dirty="0">
                <a:solidFill>
                  <a:srgbClr val="FFFFFF"/>
                </a:solidFill>
                <a:cs typeface="Arial"/>
              </a:rPr>
              <a:t>The way an artist uses tools and materials (i.e. the way an artist applies paint)</a:t>
            </a:r>
          </a:p>
          <a:p>
            <a:pPr marL="128270" indent="-128270"/>
            <a:r>
              <a:rPr lang="en-US" sz="2400" dirty="0">
                <a:solidFill>
                  <a:schemeClr val="accent3"/>
                </a:solidFill>
              </a:rPr>
              <a:t>Design: </a:t>
            </a:r>
            <a:r>
              <a:rPr lang="en-US" sz="2400" dirty="0">
                <a:solidFill>
                  <a:srgbClr val="FFFFFF"/>
                </a:solidFill>
              </a:rPr>
              <a:t>A</a:t>
            </a:r>
            <a:r>
              <a:rPr lang="en-US" sz="2400" dirty="0"/>
              <a:t> plan or sketch for how something will look or work. </a:t>
            </a:r>
            <a:endParaRPr lang="en-US" sz="2400" dirty="0">
              <a:solidFill>
                <a:srgbClr val="FFFFFF"/>
              </a:solidFill>
            </a:endParaRPr>
          </a:p>
          <a:p>
            <a:pPr marL="128270" indent="-128270"/>
            <a:r>
              <a:rPr lang="en-US" sz="2400" dirty="0">
                <a:solidFill>
                  <a:schemeClr val="accent3"/>
                </a:solidFill>
              </a:rPr>
              <a:t>Composition: </a:t>
            </a:r>
            <a:r>
              <a:rPr lang="en-US" sz="2400" dirty="0"/>
              <a:t>The way parts of an artwork are arranged.</a:t>
            </a:r>
            <a:endParaRPr lang="en-US" sz="2400" dirty="0">
              <a:cs typeface="Arial"/>
            </a:endParaRPr>
          </a:p>
        </p:txBody>
      </p:sp>
    </p:spTree>
    <p:extLst>
      <p:ext uri="{BB962C8B-B14F-4D97-AF65-F5344CB8AC3E}">
        <p14:creationId xmlns:p14="http://schemas.microsoft.com/office/powerpoint/2010/main" val="31125057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77A-F45D-043F-228A-F95774202B48}"/>
              </a:ext>
            </a:extLst>
          </p:cNvPr>
          <p:cNvSpPr>
            <a:spLocks noGrp="1"/>
          </p:cNvSpPr>
          <p:nvPr>
            <p:ph type="title"/>
          </p:nvPr>
        </p:nvSpPr>
        <p:spPr/>
        <p:txBody>
          <a:bodyPr/>
          <a:lstStyle/>
          <a:p>
            <a:r>
              <a:rPr lang="en-US" sz="3000">
                <a:solidFill>
                  <a:srgbClr val="FFC000"/>
                </a:solidFill>
                <a:latin typeface="Georgia"/>
              </a:rPr>
              <a:t>STEAM Tour Vocabulary</a:t>
            </a:r>
          </a:p>
        </p:txBody>
      </p:sp>
      <p:sp>
        <p:nvSpPr>
          <p:cNvPr id="3" name="Content Placeholder 2">
            <a:extLst>
              <a:ext uri="{FF2B5EF4-FFF2-40B4-BE49-F238E27FC236}">
                <a16:creationId xmlns:a16="http://schemas.microsoft.com/office/drawing/2014/main" id="{1E4C46B4-D586-5562-5FCF-5F41A364E000}"/>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n-US" sz="2400" dirty="0">
                <a:solidFill>
                  <a:schemeClr val="accent3"/>
                </a:solidFill>
                <a:cs typeface="Arial"/>
              </a:rPr>
              <a:t>Structure: </a:t>
            </a:r>
            <a:r>
              <a:rPr lang="en-US" sz="2400" dirty="0">
                <a:solidFill>
                  <a:srgbClr val="FFFFFF"/>
                </a:solidFill>
                <a:cs typeface="Arial"/>
              </a:rPr>
              <a:t>How something is built or put together, like a sculpture or a building.</a:t>
            </a:r>
            <a:endParaRPr lang="en-US" sz="2400" dirty="0">
              <a:solidFill>
                <a:schemeClr val="accent3"/>
              </a:solidFill>
              <a:cs typeface="Arial"/>
            </a:endParaRPr>
          </a:p>
          <a:p>
            <a:pPr marL="128270" indent="-128270"/>
            <a:r>
              <a:rPr lang="en-US" sz="2400" dirty="0">
                <a:solidFill>
                  <a:schemeClr val="accent3"/>
                </a:solidFill>
                <a:cs typeface="Arial"/>
              </a:rPr>
              <a:t>Balance:</a:t>
            </a:r>
            <a:r>
              <a:rPr lang="en-US" sz="2400" dirty="0">
                <a:solidFill>
                  <a:srgbClr val="FFFFFF"/>
                </a:solidFill>
                <a:cs typeface="Arial"/>
              </a:rPr>
              <a:t> How elements are arranged to create a sense of stability. It can be visual or physical.</a:t>
            </a:r>
            <a:endParaRPr lang="en-US" sz="2400">
              <a:solidFill>
                <a:schemeClr val="accent3"/>
              </a:solidFill>
              <a:cs typeface="Arial"/>
            </a:endParaRPr>
          </a:p>
          <a:p>
            <a:pPr marL="128270" indent="-128270"/>
            <a:r>
              <a:rPr lang="en-US" sz="2400" dirty="0">
                <a:solidFill>
                  <a:schemeClr val="accent3"/>
                </a:solidFill>
                <a:cs typeface="Arial"/>
              </a:rPr>
              <a:t>Proportion:</a:t>
            </a:r>
            <a:r>
              <a:rPr lang="en-US" sz="2400" dirty="0">
                <a:solidFill>
                  <a:srgbClr val="FFFFFF"/>
                </a:solidFill>
                <a:cs typeface="Arial"/>
              </a:rPr>
              <a:t> The relationship between sizes of different parts of a whole.</a:t>
            </a:r>
            <a:endParaRPr lang="en-US" sz="2400" dirty="0">
              <a:solidFill>
                <a:srgbClr val="000000"/>
              </a:solidFill>
              <a:cs typeface="Arial"/>
            </a:endParaRPr>
          </a:p>
          <a:p>
            <a:pPr marL="128270" indent="-128270"/>
            <a:r>
              <a:rPr lang="en-US" sz="2400" dirty="0">
                <a:solidFill>
                  <a:schemeClr val="accent3"/>
                </a:solidFill>
                <a:cs typeface="Arial"/>
              </a:rPr>
              <a:t>Symmetry:</a:t>
            </a:r>
            <a:r>
              <a:rPr lang="en-US" sz="2400" dirty="0">
                <a:cs typeface="Arial"/>
              </a:rPr>
              <a:t> When one side of something is the same </a:t>
            </a:r>
            <a:r>
              <a:rPr lang="en-US" sz="2400" dirty="0">
                <a:solidFill>
                  <a:srgbClr val="FFFFFF"/>
                </a:solidFill>
                <a:cs typeface="Arial"/>
              </a:rPr>
              <a:t>as </a:t>
            </a:r>
            <a:r>
              <a:rPr lang="en-US" sz="2400" dirty="0">
                <a:cs typeface="Arial"/>
              </a:rPr>
              <a:t>the other side, like a mirror image.</a:t>
            </a:r>
            <a:endParaRPr lang="en-US" sz="2400">
              <a:solidFill>
                <a:srgbClr val="000000"/>
              </a:solidFill>
              <a:cs typeface="Arial"/>
            </a:endParaRPr>
          </a:p>
          <a:p>
            <a:pPr marL="128270" indent="-128270"/>
            <a:r>
              <a:rPr lang="en-US" sz="2400" dirty="0">
                <a:solidFill>
                  <a:schemeClr val="accent3"/>
                </a:solidFill>
                <a:cs typeface="Arial"/>
              </a:rPr>
              <a:t>Pattern:</a:t>
            </a:r>
            <a:r>
              <a:rPr lang="en-US" sz="2400" dirty="0">
                <a:solidFill>
                  <a:srgbClr val="FFFFFF"/>
                </a:solidFill>
                <a:cs typeface="Arial"/>
              </a:rPr>
              <a:t> </a:t>
            </a:r>
            <a:r>
              <a:rPr lang="en-US" sz="2400" dirty="0">
                <a:cs typeface="Arial"/>
              </a:rPr>
              <a:t>A repeated design or sequence.</a:t>
            </a:r>
            <a:endParaRPr lang="en-US" sz="2400" dirty="0">
              <a:solidFill>
                <a:srgbClr val="FFFFFF"/>
              </a:solidFill>
              <a:cs typeface="Arial"/>
            </a:endParaRPr>
          </a:p>
          <a:p>
            <a:pPr marL="128270" indent="-128270"/>
            <a:r>
              <a:rPr lang="en-US" sz="2400" dirty="0">
                <a:solidFill>
                  <a:schemeClr val="accent3"/>
                </a:solidFill>
                <a:cs typeface="Arial"/>
              </a:rPr>
              <a:t>Geometry:</a:t>
            </a:r>
            <a:r>
              <a:rPr lang="en-US" sz="2400" dirty="0">
                <a:solidFill>
                  <a:srgbClr val="FFFFFF"/>
                </a:solidFill>
                <a:cs typeface="Arial"/>
              </a:rPr>
              <a:t> A branch of math that deals with shapes, sizes, and angles.</a:t>
            </a:r>
          </a:p>
          <a:p>
            <a:pPr marL="128270" indent="-128270"/>
            <a:r>
              <a:rPr lang="en-US" sz="2400" dirty="0">
                <a:solidFill>
                  <a:schemeClr val="accent3"/>
                </a:solidFill>
                <a:cs typeface="Arial"/>
              </a:rPr>
              <a:t>Innovation:</a:t>
            </a:r>
            <a:r>
              <a:rPr lang="en-US" sz="2400" dirty="0">
                <a:solidFill>
                  <a:srgbClr val="FFFFFF"/>
                </a:solidFill>
                <a:cs typeface="Arial"/>
              </a:rPr>
              <a:t> A new idea or way of doing something that solves a problem or improves on what came before.</a:t>
            </a:r>
          </a:p>
          <a:p>
            <a:pPr marL="128270" indent="-128270"/>
            <a:r>
              <a:rPr lang="en-US" sz="2400" dirty="0">
                <a:solidFill>
                  <a:schemeClr val="accent3"/>
                </a:solidFill>
                <a:cs typeface="Arial"/>
              </a:rPr>
              <a:t>Engineering:</a:t>
            </a:r>
            <a:r>
              <a:rPr lang="en-US" sz="2400" dirty="0">
                <a:cs typeface="Arial"/>
              </a:rPr>
              <a:t> The process of designing and building things to solve problems. </a:t>
            </a:r>
            <a:endParaRPr lang="en-US" sz="2400" dirty="0">
              <a:solidFill>
                <a:srgbClr val="FFFFFF"/>
              </a:solidFill>
              <a:cs typeface="Arial"/>
            </a:endParaRPr>
          </a:p>
        </p:txBody>
      </p:sp>
    </p:spTree>
    <p:extLst>
      <p:ext uri="{BB962C8B-B14F-4D97-AF65-F5344CB8AC3E}">
        <p14:creationId xmlns:p14="http://schemas.microsoft.com/office/powerpoint/2010/main" val="1813978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2B4E5-25EE-F192-8458-1DD77F4B3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58760-2E5C-6288-A00C-141D194B1AF7}"/>
              </a:ext>
            </a:extLst>
          </p:cNvPr>
          <p:cNvSpPr>
            <a:spLocks noGrp="1"/>
          </p:cNvSpPr>
          <p:nvPr>
            <p:ph type="title"/>
          </p:nvPr>
        </p:nvSpPr>
        <p:spPr/>
        <p:txBody>
          <a:bodyPr/>
          <a:lstStyle/>
          <a:p>
            <a:r>
              <a:rPr lang="en-US" sz="3000">
                <a:solidFill>
                  <a:srgbClr val="FFC000"/>
                </a:solidFill>
                <a:latin typeface="Georgia"/>
              </a:rPr>
              <a:t>STEAM Tour Vocabulary</a:t>
            </a:r>
          </a:p>
        </p:txBody>
      </p:sp>
      <p:sp>
        <p:nvSpPr>
          <p:cNvPr id="3" name="Content Placeholder 2">
            <a:extLst>
              <a:ext uri="{FF2B5EF4-FFF2-40B4-BE49-F238E27FC236}">
                <a16:creationId xmlns:a16="http://schemas.microsoft.com/office/drawing/2014/main" id="{2EB8E530-487E-34FB-C0A9-B03D562AB0BB}"/>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n-US" sz="2400" dirty="0">
                <a:solidFill>
                  <a:schemeClr val="accent3"/>
                </a:solidFill>
                <a:cs typeface="Arial"/>
              </a:rPr>
              <a:t>Technology:</a:t>
            </a:r>
            <a:r>
              <a:rPr lang="en-US" sz="2400" dirty="0">
                <a:cs typeface="Arial"/>
              </a:rPr>
              <a:t> Tools, machines, or techniques that help us create or solve problems.</a:t>
            </a:r>
            <a:endParaRPr lang="en-US" sz="2400" dirty="0">
              <a:solidFill>
                <a:srgbClr val="000000"/>
              </a:solidFill>
              <a:cs typeface="Arial"/>
            </a:endParaRPr>
          </a:p>
          <a:p>
            <a:pPr marL="128270" indent="-128270"/>
            <a:r>
              <a:rPr lang="en-US" sz="2400" dirty="0">
                <a:solidFill>
                  <a:schemeClr val="accent3"/>
                </a:solidFill>
                <a:cs typeface="Arial"/>
              </a:rPr>
              <a:t>Functional Art:</a:t>
            </a:r>
            <a:r>
              <a:rPr lang="en-US" sz="2400" dirty="0">
                <a:solidFill>
                  <a:srgbClr val="FFFFFF"/>
                </a:solidFill>
                <a:cs typeface="Arial"/>
              </a:rPr>
              <a:t> Art that is useful as well as beautiful (i.e. a decorative chair).</a:t>
            </a:r>
          </a:p>
          <a:p>
            <a:pPr marL="128270" indent="-128270"/>
            <a:r>
              <a:rPr lang="en-US" sz="2400" dirty="0">
                <a:solidFill>
                  <a:schemeClr val="accent3"/>
                </a:solidFill>
                <a:cs typeface="Arial"/>
              </a:rPr>
              <a:t>X-ray:</a:t>
            </a:r>
            <a:r>
              <a:rPr lang="en-US" sz="2400" dirty="0">
                <a:cs typeface="Arial"/>
              </a:rPr>
              <a:t> A tool used by scientists and conservators to see beneath the surface of something such as a painting or sculpture.</a:t>
            </a:r>
          </a:p>
          <a:p>
            <a:pPr marL="128270" indent="-128270"/>
            <a:r>
              <a:rPr lang="en-US" sz="2400" dirty="0">
                <a:solidFill>
                  <a:schemeClr val="accent3"/>
                </a:solidFill>
                <a:cs typeface="Arial"/>
              </a:rPr>
              <a:t>Conservation:</a:t>
            </a:r>
            <a:r>
              <a:rPr lang="en-US" sz="2400" dirty="0">
                <a:cs typeface="Arial"/>
              </a:rPr>
              <a:t> The science of preserving and protecting artworks so that they last a long time. </a:t>
            </a:r>
          </a:p>
        </p:txBody>
      </p:sp>
    </p:spTree>
    <p:extLst>
      <p:ext uri="{BB962C8B-B14F-4D97-AF65-F5344CB8AC3E}">
        <p14:creationId xmlns:p14="http://schemas.microsoft.com/office/powerpoint/2010/main" val="32394761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F4B26A-EF80-845B-CEA4-8C7F905786A0}"/>
              </a:ext>
            </a:extLst>
          </p:cNvPr>
          <p:cNvSpPr>
            <a:spLocks noGrp="1"/>
          </p:cNvSpPr>
          <p:nvPr>
            <p:ph type="ctrTitle"/>
          </p:nvPr>
        </p:nvSpPr>
        <p:spPr>
          <a:xfrm>
            <a:off x="1" y="2626331"/>
            <a:ext cx="12188825" cy="1605339"/>
          </a:xfrm>
        </p:spPr>
        <p:txBody>
          <a:bodyPr>
            <a:normAutofit fontScale="90000"/>
          </a:bodyPr>
          <a:lstStyle/>
          <a:p>
            <a:r>
              <a:rPr lang="en-US"/>
              <a:t>Have you been to a museum before?</a:t>
            </a:r>
            <a:br>
              <a:rPr lang="en-US"/>
            </a:br>
            <a:r>
              <a:rPr lang="en-US"/>
              <a:t>What kind of museum did you visit?</a:t>
            </a:r>
            <a:br>
              <a:rPr lang="en-US"/>
            </a:br>
            <a:r>
              <a:rPr lang="en-US"/>
              <a:t>What was it like?</a:t>
            </a:r>
          </a:p>
        </p:txBody>
      </p:sp>
    </p:spTree>
    <p:extLst>
      <p:ext uri="{BB962C8B-B14F-4D97-AF65-F5344CB8AC3E}">
        <p14:creationId xmlns:p14="http://schemas.microsoft.com/office/powerpoint/2010/main" val="20447022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26FEA-AE3C-074F-E474-54A09026C17C}"/>
              </a:ext>
            </a:extLst>
          </p:cNvPr>
          <p:cNvSpPr>
            <a:spLocks noGrp="1"/>
          </p:cNvSpPr>
          <p:nvPr>
            <p:ph type="title"/>
          </p:nvPr>
        </p:nvSpPr>
        <p:spPr>
          <a:xfrm>
            <a:off x="4863402" y="541767"/>
            <a:ext cx="7137407" cy="2466975"/>
          </a:xfrm>
        </p:spPr>
        <p:txBody>
          <a:bodyPr anchor="b">
            <a:normAutofit/>
          </a:bodyPr>
          <a:lstStyle/>
          <a:p>
            <a:r>
              <a:rPr lang="en-US"/>
              <a:t>Demonstration of Learning (DOL)</a:t>
            </a:r>
          </a:p>
        </p:txBody>
      </p:sp>
      <p:pic>
        <p:nvPicPr>
          <p:cNvPr id="7" name="Content Placeholder 6" descr="A painting of a person standing on a balcony with a city in the background&#10;&#10;AI-generated content may be incorrect.">
            <a:extLst>
              <a:ext uri="{FF2B5EF4-FFF2-40B4-BE49-F238E27FC236}">
                <a16:creationId xmlns:a16="http://schemas.microsoft.com/office/drawing/2014/main" id="{E61F70CD-3A1A-DB2A-527E-45F26822E9E0}"/>
              </a:ext>
            </a:extLst>
          </p:cNvPr>
          <p:cNvPicPr>
            <a:picLocks noGrp="1" noChangeAspect="1"/>
          </p:cNvPicPr>
          <p:nvPr>
            <p:ph sz="quarter" idx="14"/>
          </p:nvPr>
        </p:nvPicPr>
        <p:blipFill>
          <a:blip r:embed="rId3"/>
          <a:srcRect t="4642" r="2" b="8337"/>
          <a:stretch>
            <a:fillRect/>
          </a:stretch>
        </p:blipFill>
        <p:spPr>
          <a:xfrm>
            <a:off x="20" y="10"/>
            <a:ext cx="4570789" cy="6857990"/>
          </a:xfrm>
          <a:prstGeom prst="rect">
            <a:avLst/>
          </a:prstGeom>
          <a:noFill/>
        </p:spPr>
      </p:pic>
      <p:sp>
        <p:nvSpPr>
          <p:cNvPr id="8" name="Text Placeholder 3">
            <a:extLst>
              <a:ext uri="{FF2B5EF4-FFF2-40B4-BE49-F238E27FC236}">
                <a16:creationId xmlns:a16="http://schemas.microsoft.com/office/drawing/2014/main" id="{2A75CBA2-5E49-96FE-0BCC-5A7CC4836ECF}"/>
              </a:ext>
            </a:extLst>
          </p:cNvPr>
          <p:cNvSpPr txBox="1">
            <a:spLocks/>
          </p:cNvSpPr>
          <p:nvPr/>
        </p:nvSpPr>
        <p:spPr>
          <a:xfrm>
            <a:off x="4860553" y="3881289"/>
            <a:ext cx="7137400" cy="1519237"/>
          </a:xfrm>
          <a:prstGeom prst="rect">
            <a:avLst/>
          </a:prstGeom>
        </p:spPr>
        <p:txBody>
          <a:bodyPr vert="horz" lIns="0" tIns="0" rIns="0" bIns="0" rtlCol="0" anchor="ctr">
            <a:normAutofit/>
          </a:bodyPr>
          <a:lstStyle>
            <a:lvl1pPr marL="128588" indent="-128588" algn="l" defTabSz="514350" rtl="0" eaLnBrk="1" latinLnBrk="0" hangingPunct="1">
              <a:lnSpc>
                <a:spcPct val="90000"/>
              </a:lnSpc>
              <a:spcBef>
                <a:spcPts val="0"/>
              </a:spcBef>
              <a:spcAft>
                <a:spcPts val="0"/>
              </a:spcAft>
              <a:buFontTx/>
              <a:buNone/>
              <a:defRPr lang="en-US" sz="2000" b="0" i="1" kern="1200" smtClean="0">
                <a:solidFill>
                  <a:schemeClr val="bg1"/>
                </a:solidFill>
                <a:latin typeface="Arial" panose="020B0604020202020204" pitchFamily="34" charset="0"/>
                <a:ea typeface="+mj-ea"/>
                <a:cs typeface="Arial" panose="020B0604020202020204" pitchFamily="34" charset="0"/>
              </a:defRPr>
            </a:lvl1pPr>
            <a:lvl2pPr marL="385763" indent="-128588" algn="l" defTabSz="514350" rtl="0" eaLnBrk="1" latinLnBrk="0" hangingPunct="1">
              <a:lnSpc>
                <a:spcPct val="90000"/>
              </a:lnSpc>
              <a:spcBef>
                <a:spcPts val="0"/>
              </a:spcBef>
              <a:spcAft>
                <a:spcPts val="675"/>
              </a:spcAft>
              <a:buFont typeface="Arial" panose="020B0604020202020204" pitchFamily="34" charset="0"/>
              <a:buChar char="•"/>
              <a:defRPr lang="en-US" sz="1125" kern="1200" smtClean="0">
                <a:solidFill>
                  <a:schemeClr val="bg1"/>
                </a:solidFill>
                <a:latin typeface="Calibri" panose="020F0502020204030204" pitchFamily="34" charset="0"/>
                <a:ea typeface="+mj-ea"/>
                <a:cs typeface="Calibri" panose="020F0502020204030204" pitchFamily="34" charset="0"/>
              </a:defRPr>
            </a:lvl2pPr>
            <a:lvl3pPr marL="642938" indent="-128588" algn="l" defTabSz="514350" rtl="0" eaLnBrk="1" latinLnBrk="0" hangingPunct="1">
              <a:lnSpc>
                <a:spcPct val="90000"/>
              </a:lnSpc>
              <a:spcBef>
                <a:spcPts val="0"/>
              </a:spcBef>
              <a:spcAft>
                <a:spcPts val="675"/>
              </a:spcAft>
              <a:buFont typeface="Arial" panose="020B0604020202020204" pitchFamily="34" charset="0"/>
              <a:buChar char="•"/>
              <a:defRPr lang="en-US" sz="1600" kern="1200" smtClean="0">
                <a:solidFill>
                  <a:schemeClr val="tx1"/>
                </a:solidFill>
                <a:latin typeface="+mn-lt"/>
                <a:ea typeface="+mn-ea"/>
                <a:cs typeface="+mn-cs"/>
              </a:defRPr>
            </a:lvl3pPr>
            <a:lvl4pPr marL="900113" indent="-128588" algn="l" defTabSz="514350" rtl="0" eaLnBrk="1" latinLnBrk="0" hangingPunct="1">
              <a:lnSpc>
                <a:spcPct val="90000"/>
              </a:lnSpc>
              <a:spcBef>
                <a:spcPts val="0"/>
              </a:spcBef>
              <a:spcAft>
                <a:spcPts val="675"/>
              </a:spcAft>
              <a:buFont typeface="Arial" panose="020B0604020202020204" pitchFamily="34" charset="0"/>
              <a:buChar char="•"/>
              <a:defRPr lang="en-US" sz="1400" kern="1200" smtClean="0">
                <a:solidFill>
                  <a:schemeClr val="tx1"/>
                </a:solidFill>
                <a:latin typeface="+mn-lt"/>
                <a:ea typeface="+mn-ea"/>
                <a:cs typeface="+mn-cs"/>
              </a:defRPr>
            </a:lvl4pPr>
            <a:lvl5pPr marL="1157288" indent="-128588" algn="l" defTabSz="514350" rtl="0" eaLnBrk="1" latinLnBrk="0" hangingPunct="1">
              <a:lnSpc>
                <a:spcPct val="90000"/>
              </a:lnSpc>
              <a:spcBef>
                <a:spcPts val="0"/>
              </a:spcBef>
              <a:spcAft>
                <a:spcPts val="675"/>
              </a:spcAft>
              <a:buFont typeface="Arial" panose="020B0604020202020204" pitchFamily="34" charset="0"/>
              <a:buChar char="•"/>
              <a:defRPr lang="en-US" sz="14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pPr>
            <a:r>
              <a:rPr lang="en-US" sz="1900" dirty="0">
                <a:latin typeface="Arial"/>
                <a:cs typeface="Arial"/>
              </a:rPr>
              <a:t>Half the class will receive vocabulary word cards. The other half of the class will receive vocabulary definition cards. </a:t>
            </a:r>
          </a:p>
          <a:p>
            <a:pPr marL="0" indent="0">
              <a:spcAft>
                <a:spcPts val="600"/>
              </a:spcAft>
            </a:pPr>
            <a:r>
              <a:rPr lang="en-US" sz="1900" dirty="0">
                <a:latin typeface="Arial"/>
                <a:cs typeface="Arial"/>
              </a:rPr>
              <a:t>When I say go, find your match. When you think you have found your match, check in with me. </a:t>
            </a:r>
          </a:p>
          <a:p>
            <a:pPr marL="0" indent="0">
              <a:spcAft>
                <a:spcPts val="600"/>
              </a:spcAft>
            </a:pPr>
            <a:r>
              <a:rPr lang="en-US" sz="1900" dirty="0">
                <a:latin typeface="Arial"/>
                <a:cs typeface="Arial"/>
              </a:rPr>
              <a:t>The first pair to correctly match, wins!</a:t>
            </a:r>
          </a:p>
        </p:txBody>
      </p:sp>
    </p:spTree>
    <p:extLst>
      <p:ext uri="{BB962C8B-B14F-4D97-AF65-F5344CB8AC3E}">
        <p14:creationId xmlns:p14="http://schemas.microsoft.com/office/powerpoint/2010/main" val="30632145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3DE42-BA97-C4C6-9D00-A794A648A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CEA9BB-7D10-F40E-9E99-5381BBDC0834}"/>
              </a:ext>
            </a:extLst>
          </p:cNvPr>
          <p:cNvSpPr>
            <a:spLocks noGrp="1"/>
          </p:cNvSpPr>
          <p:nvPr>
            <p:ph type="title"/>
          </p:nvPr>
        </p:nvSpPr>
        <p:spPr>
          <a:xfrm>
            <a:off x="4863402" y="541767"/>
            <a:ext cx="7137407" cy="2466975"/>
          </a:xfrm>
        </p:spPr>
        <p:txBody>
          <a:bodyPr anchor="b">
            <a:normAutofit/>
          </a:bodyPr>
          <a:lstStyle/>
          <a:p>
            <a:r>
              <a:rPr lang="en-US"/>
              <a:t>Artistic Ideas, Materials, &amp; Processes Tour</a:t>
            </a:r>
          </a:p>
        </p:txBody>
      </p:sp>
      <p:sp>
        <p:nvSpPr>
          <p:cNvPr id="3" name="Text Placeholder 2">
            <a:extLst>
              <a:ext uri="{FF2B5EF4-FFF2-40B4-BE49-F238E27FC236}">
                <a16:creationId xmlns:a16="http://schemas.microsoft.com/office/drawing/2014/main" id="{7B6E8C98-9C3E-17C7-B3F9-3122E94353B7}"/>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a:t>K – 12th Grade</a:t>
            </a:r>
          </a:p>
        </p:txBody>
      </p:sp>
      <p:sp>
        <p:nvSpPr>
          <p:cNvPr id="4" name="Text Placeholder 3">
            <a:extLst>
              <a:ext uri="{FF2B5EF4-FFF2-40B4-BE49-F238E27FC236}">
                <a16:creationId xmlns:a16="http://schemas.microsoft.com/office/drawing/2014/main" id="{C7E5815A-9204-3CA7-9531-7D3AF87B448A}"/>
              </a:ext>
            </a:extLst>
          </p:cNvPr>
          <p:cNvSpPr>
            <a:spLocks noGrp="1"/>
          </p:cNvSpPr>
          <p:nvPr>
            <p:ph type="body" sz="quarter" idx="13"/>
          </p:nvPr>
        </p:nvSpPr>
        <p:spPr>
          <a:xfrm>
            <a:off x="4860553" y="3966844"/>
            <a:ext cx="7137400" cy="1519237"/>
          </a:xfrm>
        </p:spPr>
        <p:txBody>
          <a:bodyPr vert="horz" lIns="0" tIns="0" rIns="0" bIns="0" rtlCol="0" anchor="ctr">
            <a:normAutofit/>
          </a:bodyPr>
          <a:lstStyle/>
          <a:p>
            <a:pPr marL="0" indent="0">
              <a:spcAft>
                <a:spcPts val="600"/>
              </a:spcAft>
            </a:pPr>
            <a:r>
              <a:rPr lang="en-US"/>
              <a:t>Students will consider the choices artists make to communicate their ideas, including subject matter, style, and media. They will gain insight into the artistic decision-making process and develop a deeper appreciation for the creativity behind each work of art.</a:t>
            </a:r>
          </a:p>
        </p:txBody>
      </p:sp>
      <p:pic>
        <p:nvPicPr>
          <p:cNvPr id="7" name="Content Placeholder 6" descr="A painting of a house and trees&#10;&#10;AI-generated content may be incorrect.">
            <a:extLst>
              <a:ext uri="{FF2B5EF4-FFF2-40B4-BE49-F238E27FC236}">
                <a16:creationId xmlns:a16="http://schemas.microsoft.com/office/drawing/2014/main" id="{DE2867AA-2BAE-24C9-F6A4-1FF6DC40C8A8}"/>
              </a:ext>
            </a:extLst>
          </p:cNvPr>
          <p:cNvPicPr>
            <a:picLocks noGrp="1" noChangeAspect="1"/>
          </p:cNvPicPr>
          <p:nvPr>
            <p:ph sz="quarter" idx="14"/>
          </p:nvPr>
        </p:nvPicPr>
        <p:blipFill>
          <a:blip r:embed="rId2"/>
          <a:srcRect l="19862" r="25320"/>
          <a:stretch>
            <a:fillRect/>
          </a:stretch>
        </p:blipFill>
        <p:spPr>
          <a:xfrm>
            <a:off x="20" y="10"/>
            <a:ext cx="4570789" cy="6857990"/>
          </a:xfrm>
          <a:prstGeom prst="rect">
            <a:avLst/>
          </a:prstGeom>
          <a:noFill/>
        </p:spPr>
      </p:pic>
    </p:spTree>
    <p:extLst>
      <p:ext uri="{BB962C8B-B14F-4D97-AF65-F5344CB8AC3E}">
        <p14:creationId xmlns:p14="http://schemas.microsoft.com/office/powerpoint/2010/main" val="32562617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AE2C1-CCF1-23C3-0628-13C2C0EB6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F43BD9-848C-1495-4010-870D67B1AD32}"/>
              </a:ext>
            </a:extLst>
          </p:cNvPr>
          <p:cNvSpPr>
            <a:spLocks noGrp="1"/>
          </p:cNvSpPr>
          <p:nvPr>
            <p:ph type="title"/>
          </p:nvPr>
        </p:nvSpPr>
        <p:spPr/>
        <p:txBody>
          <a:bodyPr/>
          <a:lstStyle/>
          <a:p>
            <a:r>
              <a:rPr lang="en-US" sz="3000">
                <a:solidFill>
                  <a:schemeClr val="accent3"/>
                </a:solidFill>
                <a:latin typeface="Georgia"/>
              </a:rPr>
              <a:t>Artistic Ideas, Materials, &amp; Processes Tour Objectives</a:t>
            </a:r>
            <a:endParaRPr lang="en-US" sz="3000">
              <a:solidFill>
                <a:schemeClr val="accent3"/>
              </a:solidFill>
            </a:endParaRPr>
          </a:p>
        </p:txBody>
      </p:sp>
      <p:sp>
        <p:nvSpPr>
          <p:cNvPr id="3" name="Content Placeholder 2">
            <a:extLst>
              <a:ext uri="{FF2B5EF4-FFF2-40B4-BE49-F238E27FC236}">
                <a16:creationId xmlns:a16="http://schemas.microsoft.com/office/drawing/2014/main" id="{65BA6DF9-1AA4-3966-A8FD-5DB65E8F1DA8}"/>
              </a:ext>
            </a:extLst>
          </p:cNvPr>
          <p:cNvSpPr>
            <a:spLocks noGrp="1"/>
          </p:cNvSpPr>
          <p:nvPr>
            <p:ph idx="10"/>
          </p:nvPr>
        </p:nvSpPr>
        <p:spPr>
          <a:xfrm>
            <a:off x="554776" y="960583"/>
            <a:ext cx="10796069" cy="5089236"/>
          </a:xfrm>
        </p:spPr>
        <p:txBody>
          <a:bodyPr>
            <a:normAutofit/>
          </a:bodyPr>
          <a:lstStyle/>
          <a:p>
            <a:pPr marL="0" indent="0">
              <a:buNone/>
            </a:pPr>
            <a:r>
              <a:rPr lang="en-US" sz="2400">
                <a:solidFill>
                  <a:srgbClr val="FFFFFF"/>
                </a:solidFill>
                <a:cs typeface="Arial"/>
              </a:rPr>
              <a:t>Students will be able...</a:t>
            </a:r>
          </a:p>
          <a:p>
            <a:pPr marL="128270" indent="-128270"/>
            <a:r>
              <a:rPr lang="en-US" sz="2400">
                <a:solidFill>
                  <a:schemeClr val="accent3"/>
                </a:solidFill>
                <a:ea typeface="+mn-lt"/>
                <a:cs typeface="+mn-lt"/>
              </a:rPr>
              <a:t>analyze how artists use subject matter, style, and media to express ideas, emotions, and messages, </a:t>
            </a:r>
          </a:p>
          <a:p>
            <a:pPr marL="128270" indent="-128270"/>
            <a:r>
              <a:rPr lang="en-US" sz="2400">
                <a:solidFill>
                  <a:schemeClr val="accent3"/>
                </a:solidFill>
                <a:ea typeface="+mn-lt"/>
                <a:cs typeface="+mn-lt"/>
              </a:rPr>
              <a:t>explore the creative decision-making process by considering why an artist chose particular materials, techniques, or visual elements, </a:t>
            </a:r>
            <a:endParaRPr lang="en-US">
              <a:solidFill>
                <a:schemeClr val="accent3"/>
              </a:solidFill>
            </a:endParaRPr>
          </a:p>
          <a:p>
            <a:pPr marL="128270" indent="-128270"/>
            <a:r>
              <a:rPr lang="en-US" sz="2400">
                <a:solidFill>
                  <a:schemeClr val="accent3"/>
                </a:solidFill>
                <a:ea typeface="+mn-lt"/>
                <a:cs typeface="+mn-lt"/>
              </a:rPr>
              <a:t>develop visual literacy skills by interpreting how artistic choices influence the meaning and impact of a work of art, and </a:t>
            </a:r>
            <a:endParaRPr lang="en-US">
              <a:solidFill>
                <a:schemeClr val="accent3"/>
              </a:solidFill>
            </a:endParaRPr>
          </a:p>
          <a:p>
            <a:pPr marL="128270" indent="-128270"/>
            <a:r>
              <a:rPr lang="en-US" sz="2400">
                <a:solidFill>
                  <a:schemeClr val="accent3"/>
                </a:solidFill>
                <a:ea typeface="+mn-lt"/>
                <a:cs typeface="+mn-lt"/>
              </a:rPr>
              <a:t>gain an appreciation for the role of creativity, experimentation, and intentionality in the creation of visual art.</a:t>
            </a:r>
            <a:endParaRPr lang="en-US">
              <a:solidFill>
                <a:schemeClr val="accent3"/>
              </a:solidFill>
            </a:endParaRPr>
          </a:p>
        </p:txBody>
      </p:sp>
    </p:spTree>
    <p:extLst>
      <p:ext uri="{BB962C8B-B14F-4D97-AF65-F5344CB8AC3E}">
        <p14:creationId xmlns:p14="http://schemas.microsoft.com/office/powerpoint/2010/main" val="36865559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37647-FE4D-0A5F-3DF4-3A851429F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F8626-C826-E558-05EE-00AD0F43500E}"/>
              </a:ext>
            </a:extLst>
          </p:cNvPr>
          <p:cNvSpPr>
            <a:spLocks noGrp="1"/>
          </p:cNvSpPr>
          <p:nvPr>
            <p:ph type="title"/>
          </p:nvPr>
        </p:nvSpPr>
        <p:spPr/>
        <p:txBody>
          <a:bodyPr/>
          <a:lstStyle/>
          <a:p>
            <a:r>
              <a:rPr lang="en-US" sz="3000">
                <a:solidFill>
                  <a:srgbClr val="FFC000"/>
                </a:solidFill>
                <a:latin typeface="Georgia"/>
              </a:rPr>
              <a:t>Artistic Ideas, Materials, &amp; Processes Tour Vocabulary</a:t>
            </a:r>
          </a:p>
        </p:txBody>
      </p:sp>
      <p:sp>
        <p:nvSpPr>
          <p:cNvPr id="3" name="Content Placeholder 2">
            <a:extLst>
              <a:ext uri="{FF2B5EF4-FFF2-40B4-BE49-F238E27FC236}">
                <a16:creationId xmlns:a16="http://schemas.microsoft.com/office/drawing/2014/main" id="{1189D68E-F63E-0A65-97B4-5D5E08C0A422}"/>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n-US" sz="2400" dirty="0">
                <a:solidFill>
                  <a:schemeClr val="accent3"/>
                </a:solidFill>
              </a:rPr>
              <a:t>Artistic Process:</a:t>
            </a:r>
            <a:r>
              <a:rPr lang="en-US" sz="2400" b="1" dirty="0"/>
              <a:t> </a:t>
            </a:r>
            <a:r>
              <a:rPr lang="en-US" sz="2400" dirty="0"/>
              <a:t>The steps an artist takes to create a work of art, including planning, experimenting, and making decisions about materials and composition.</a:t>
            </a:r>
            <a:endParaRPr lang="en-US" sz="2400">
              <a:cs typeface="Arial"/>
            </a:endParaRPr>
          </a:p>
          <a:p>
            <a:pPr marL="128270" indent="-128270"/>
            <a:r>
              <a:rPr lang="en-US" sz="2400" dirty="0">
                <a:solidFill>
                  <a:schemeClr val="accent3"/>
                </a:solidFill>
              </a:rPr>
              <a:t>Studio:</a:t>
            </a:r>
            <a:r>
              <a:rPr lang="en-US" sz="2400" b="1" dirty="0"/>
              <a:t> </a:t>
            </a:r>
            <a:r>
              <a:rPr lang="en-US" sz="2400" dirty="0"/>
              <a:t>A workspace where artists create their work; sometimes multiple artists or assistants work together on one artwork in a studio.</a:t>
            </a:r>
            <a:endParaRPr lang="en-US" sz="2400">
              <a:cs typeface="Arial"/>
            </a:endParaRPr>
          </a:p>
          <a:p>
            <a:pPr marL="128270" indent="-128270"/>
            <a:r>
              <a:rPr lang="en-US" sz="2400" dirty="0">
                <a:solidFill>
                  <a:schemeClr val="accent3"/>
                </a:solidFill>
              </a:rPr>
              <a:t>Medium (Media):</a:t>
            </a:r>
            <a:r>
              <a:rPr lang="en-US" sz="2400" b="1" dirty="0"/>
              <a:t> </a:t>
            </a:r>
            <a:r>
              <a:rPr lang="en-US" sz="2400" dirty="0"/>
              <a:t>The material(s) an artwork is made of (i.e. oil paint, marble, ink, or collage).</a:t>
            </a:r>
            <a:endParaRPr lang="en-US" sz="2400" dirty="0">
              <a:cs typeface="Arial"/>
            </a:endParaRPr>
          </a:p>
          <a:p>
            <a:pPr marL="128270" indent="-128270"/>
            <a:r>
              <a:rPr lang="en-US" sz="2400" dirty="0">
                <a:solidFill>
                  <a:schemeClr val="accent3"/>
                </a:solidFill>
              </a:rPr>
              <a:t>Technique:</a:t>
            </a:r>
            <a:r>
              <a:rPr lang="en-US" sz="2400" b="1" dirty="0"/>
              <a:t> </a:t>
            </a:r>
            <a:r>
              <a:rPr lang="en-US" sz="2400" dirty="0"/>
              <a:t>The way an artist uses tools and materials (i.e. how they apply paint or carve stone).</a:t>
            </a:r>
            <a:endParaRPr lang="en-US" sz="2400" dirty="0">
              <a:cs typeface="Arial"/>
            </a:endParaRPr>
          </a:p>
          <a:p>
            <a:pPr marL="128270" indent="-128270"/>
            <a:r>
              <a:rPr lang="en-US" sz="2400" dirty="0">
                <a:solidFill>
                  <a:schemeClr val="accent3"/>
                </a:solidFill>
              </a:rPr>
              <a:t>Components:</a:t>
            </a:r>
            <a:r>
              <a:rPr lang="en-US" sz="2400" b="1" dirty="0"/>
              <a:t> </a:t>
            </a:r>
            <a:r>
              <a:rPr lang="en-US" sz="2400" dirty="0"/>
              <a:t>The individual parts or elements that make up a work of art, such as color, line, shape, and texture.</a:t>
            </a:r>
          </a:p>
          <a:p>
            <a:pPr marL="128270" indent="-128270"/>
            <a:r>
              <a:rPr lang="en-US" sz="2400" dirty="0">
                <a:solidFill>
                  <a:schemeClr val="accent3"/>
                </a:solidFill>
                <a:cs typeface="Arial"/>
              </a:rPr>
              <a:t>Composition: </a:t>
            </a:r>
            <a:r>
              <a:rPr lang="en-US" sz="2400" dirty="0">
                <a:cs typeface="Arial"/>
              </a:rPr>
              <a:t>How the parts of an artwork are arranged and organized to create a whole.</a:t>
            </a:r>
            <a:endParaRPr lang="en-US" dirty="0"/>
          </a:p>
        </p:txBody>
      </p:sp>
    </p:spTree>
    <p:extLst>
      <p:ext uri="{BB962C8B-B14F-4D97-AF65-F5344CB8AC3E}">
        <p14:creationId xmlns:p14="http://schemas.microsoft.com/office/powerpoint/2010/main" val="2147899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6E4FB-1A39-49EC-8E6B-8025B4B34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204C2-2D01-85F1-366C-A40DDBBDD5D7}"/>
              </a:ext>
            </a:extLst>
          </p:cNvPr>
          <p:cNvSpPr>
            <a:spLocks noGrp="1"/>
          </p:cNvSpPr>
          <p:nvPr>
            <p:ph type="title"/>
          </p:nvPr>
        </p:nvSpPr>
        <p:spPr/>
        <p:txBody>
          <a:bodyPr vert="horz" lIns="0" tIns="45720" rIns="0" bIns="45720" rtlCol="0" anchor="ctr">
            <a:noAutofit/>
          </a:bodyPr>
          <a:lstStyle/>
          <a:p>
            <a:r>
              <a:rPr lang="en-US" sz="3000">
                <a:solidFill>
                  <a:srgbClr val="FFC000"/>
                </a:solidFill>
                <a:latin typeface="Georgia"/>
              </a:rPr>
              <a:t>Artistic Ideas, Materials, &amp; Processes Tour Vocabulary</a:t>
            </a:r>
          </a:p>
        </p:txBody>
      </p:sp>
      <p:sp>
        <p:nvSpPr>
          <p:cNvPr id="3" name="Content Placeholder 2">
            <a:extLst>
              <a:ext uri="{FF2B5EF4-FFF2-40B4-BE49-F238E27FC236}">
                <a16:creationId xmlns:a16="http://schemas.microsoft.com/office/drawing/2014/main" id="{3A87F824-5C89-426F-8D7B-9520C3D7D003}"/>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n-US" sz="2400" dirty="0">
                <a:solidFill>
                  <a:schemeClr val="accent3"/>
                </a:solidFill>
              </a:rPr>
              <a:t>Line: </a:t>
            </a:r>
            <a:r>
              <a:rPr lang="en-US" sz="2400" dirty="0"/>
              <a:t>A mark that can show shape, movement, or emotion in art. Lines can be straight, curved, thick, or thin.</a:t>
            </a:r>
            <a:endParaRPr lang="en-US" sz="2400">
              <a:cs typeface="Arial"/>
            </a:endParaRPr>
          </a:p>
          <a:p>
            <a:pPr marL="128270" indent="-128270"/>
            <a:r>
              <a:rPr lang="en-US" sz="2400" dirty="0">
                <a:solidFill>
                  <a:schemeClr val="accent3"/>
                </a:solidFill>
              </a:rPr>
              <a:t>Color: </a:t>
            </a:r>
            <a:r>
              <a:rPr lang="en-US" sz="2400" dirty="0"/>
              <a:t>What we see when light reflects off an object.</a:t>
            </a:r>
            <a:endParaRPr lang="en-US" sz="2400" dirty="0">
              <a:cs typeface="Arial"/>
            </a:endParaRPr>
          </a:p>
          <a:p>
            <a:pPr marL="128270" indent="-128270"/>
            <a:r>
              <a:rPr lang="en-US" sz="2400" dirty="0">
                <a:solidFill>
                  <a:schemeClr val="accent3"/>
                </a:solidFill>
              </a:rPr>
              <a:t>Texture:</a:t>
            </a:r>
            <a:r>
              <a:rPr lang="en-US" sz="2400" b="1" dirty="0"/>
              <a:t> </a:t>
            </a:r>
            <a:r>
              <a:rPr lang="en-US" sz="2400" dirty="0"/>
              <a:t>How something looks or feels (i.e. rough, smooth, bumpy, or soft). Artists can show real or imagined textures.</a:t>
            </a:r>
            <a:endParaRPr lang="en-US" sz="2400">
              <a:cs typeface="Arial"/>
            </a:endParaRPr>
          </a:p>
          <a:p>
            <a:pPr marL="128270" indent="-128270"/>
            <a:r>
              <a:rPr lang="en-US" sz="2400" dirty="0">
                <a:solidFill>
                  <a:schemeClr val="accent3"/>
                </a:solidFill>
              </a:rPr>
              <a:t>Form: </a:t>
            </a:r>
            <a:r>
              <a:rPr lang="en-US" sz="2400" dirty="0"/>
              <a:t>A three-dimensional shape—real or represented—like a sculpture or a painted object that looks 3D.</a:t>
            </a:r>
            <a:endParaRPr lang="en-US" sz="2400">
              <a:cs typeface="Arial"/>
            </a:endParaRPr>
          </a:p>
          <a:p>
            <a:pPr marL="128270" indent="-128270"/>
            <a:r>
              <a:rPr lang="en-US" sz="2400" dirty="0">
                <a:solidFill>
                  <a:schemeClr val="accent3"/>
                </a:solidFill>
              </a:rPr>
              <a:t>Style: </a:t>
            </a:r>
            <a:r>
              <a:rPr lang="en-US" sz="2400" dirty="0"/>
              <a:t>The way an artist creates their work, like how they use line, color, and shape (i.e. realistic, abstract, expressive, </a:t>
            </a:r>
            <a:r>
              <a:rPr lang="en-US" sz="2400" dirty="0" err="1"/>
              <a:t>etc</a:t>
            </a:r>
            <a:r>
              <a:rPr lang="en-US" sz="2400" dirty="0"/>
              <a:t>).</a:t>
            </a:r>
            <a:endParaRPr lang="en-US" sz="2400" dirty="0">
              <a:cs typeface="Arial"/>
            </a:endParaRPr>
          </a:p>
          <a:p>
            <a:pPr marL="128270" indent="-128270"/>
            <a:r>
              <a:rPr lang="en-US" sz="2400" dirty="0">
                <a:solidFill>
                  <a:schemeClr val="accent3"/>
                </a:solidFill>
              </a:rPr>
              <a:t>Abstract:</a:t>
            </a:r>
            <a:r>
              <a:rPr lang="en-US" sz="2400" b="1" dirty="0"/>
              <a:t> </a:t>
            </a:r>
            <a:r>
              <a:rPr lang="en-US" sz="2400" dirty="0"/>
              <a:t>A style of art that does not show things exactly as they look in real life. It uses shapes, colors, and lines to express ideas or feelings.</a:t>
            </a:r>
            <a:endParaRPr lang="en-US" sz="2400">
              <a:cs typeface="Arial"/>
            </a:endParaRPr>
          </a:p>
          <a:p>
            <a:pPr marL="128270" indent="-128270"/>
            <a:r>
              <a:rPr lang="en-US" sz="2400" dirty="0">
                <a:solidFill>
                  <a:schemeClr val="accent3"/>
                </a:solidFill>
              </a:rPr>
              <a:t>En Plein Air:</a:t>
            </a:r>
            <a:r>
              <a:rPr lang="en-US" sz="2400" b="1" dirty="0"/>
              <a:t> </a:t>
            </a:r>
            <a:r>
              <a:rPr lang="en-US" sz="2400" dirty="0"/>
              <a:t>A French term meaning “in the open air,” used when artists paint or draw outside to capture natural light and scenery.</a:t>
            </a:r>
            <a:endParaRPr lang="en-US" sz="2400" dirty="0">
              <a:cs typeface="Arial"/>
            </a:endParaRPr>
          </a:p>
        </p:txBody>
      </p:sp>
    </p:spTree>
    <p:extLst>
      <p:ext uri="{BB962C8B-B14F-4D97-AF65-F5344CB8AC3E}">
        <p14:creationId xmlns:p14="http://schemas.microsoft.com/office/powerpoint/2010/main" val="13508010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E521-AD8D-FCAB-D624-75FC1561C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F50DC1-CE62-BB38-3EDF-6FC94DDA9ED6}"/>
              </a:ext>
            </a:extLst>
          </p:cNvPr>
          <p:cNvSpPr>
            <a:spLocks noGrp="1"/>
          </p:cNvSpPr>
          <p:nvPr>
            <p:ph type="title"/>
          </p:nvPr>
        </p:nvSpPr>
        <p:spPr/>
        <p:txBody>
          <a:bodyPr vert="horz" lIns="0" tIns="45720" rIns="0" bIns="45720" rtlCol="0" anchor="ctr">
            <a:noAutofit/>
          </a:bodyPr>
          <a:lstStyle/>
          <a:p>
            <a:r>
              <a:rPr lang="en-US" sz="3000">
                <a:solidFill>
                  <a:srgbClr val="FFC000"/>
                </a:solidFill>
                <a:latin typeface="Georgia"/>
              </a:rPr>
              <a:t>Artistic Ideas, Materials, &amp; Processes Tour Vocabulary</a:t>
            </a:r>
          </a:p>
        </p:txBody>
      </p:sp>
      <p:sp>
        <p:nvSpPr>
          <p:cNvPr id="3" name="Content Placeholder 2">
            <a:extLst>
              <a:ext uri="{FF2B5EF4-FFF2-40B4-BE49-F238E27FC236}">
                <a16:creationId xmlns:a16="http://schemas.microsoft.com/office/drawing/2014/main" id="{EE1D7060-3560-4D59-D363-C52152151D94}"/>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n-US" sz="2400" dirty="0">
                <a:solidFill>
                  <a:schemeClr val="accent3"/>
                </a:solidFill>
              </a:rPr>
              <a:t>Subject Matter: </a:t>
            </a:r>
            <a:r>
              <a:rPr lang="en-US" sz="2400" dirty="0"/>
              <a:t>What the artwork is about or shows</a:t>
            </a:r>
            <a:r>
              <a:rPr lang="en-US" sz="2400" dirty="0">
                <a:solidFill>
                  <a:srgbClr val="FFFFFF"/>
                </a:solidFill>
              </a:rPr>
              <a:t>—</a:t>
            </a:r>
            <a:r>
              <a:rPr lang="en-US" sz="2400" dirty="0"/>
              <a:t>such as people, places, events, or objects.</a:t>
            </a:r>
            <a:endParaRPr lang="en-US" dirty="0"/>
          </a:p>
          <a:p>
            <a:pPr marL="128270" indent="-128270"/>
            <a:r>
              <a:rPr lang="en-US" sz="2400" dirty="0">
                <a:solidFill>
                  <a:schemeClr val="accent3"/>
                </a:solidFill>
              </a:rPr>
              <a:t>Symbol: </a:t>
            </a:r>
            <a:r>
              <a:rPr lang="en-US" sz="2400" dirty="0">
                <a:solidFill>
                  <a:srgbClr val="FFFFFF"/>
                </a:solidFill>
              </a:rPr>
              <a:t>An </a:t>
            </a:r>
            <a:r>
              <a:rPr lang="en-US" sz="2400" dirty="0"/>
              <a:t>object, shape, or color that stands for something else, like a heart symbolizing love.</a:t>
            </a:r>
            <a:endParaRPr lang="en-US" dirty="0"/>
          </a:p>
          <a:p>
            <a:pPr marL="128270" indent="-128270"/>
            <a:r>
              <a:rPr lang="en-US" sz="2400" dirty="0">
                <a:solidFill>
                  <a:schemeClr val="accent3"/>
                </a:solidFill>
              </a:rPr>
              <a:t>Mood: </a:t>
            </a:r>
            <a:r>
              <a:rPr lang="en-US" sz="2400" dirty="0"/>
              <a:t>The feeling or emotion an artwork creates, such as peaceful, tense, joyful, or </a:t>
            </a:r>
            <a:r>
              <a:rPr lang="en-US" sz="2400" dirty="0">
                <a:solidFill>
                  <a:srgbClr val="FFFFFF"/>
                </a:solidFill>
              </a:rPr>
              <a:t>mysterious</a:t>
            </a:r>
            <a:r>
              <a:rPr lang="en-US" sz="2400" dirty="0"/>
              <a:t>.</a:t>
            </a:r>
            <a:endParaRPr lang="en-US" dirty="0"/>
          </a:p>
          <a:p>
            <a:pPr marL="128270" indent="-128270"/>
            <a:r>
              <a:rPr lang="en-US" sz="2400" dirty="0">
                <a:solidFill>
                  <a:schemeClr val="accent3"/>
                </a:solidFill>
              </a:rPr>
              <a:t>Expression: </a:t>
            </a:r>
            <a:r>
              <a:rPr lang="en-US" sz="2400" dirty="0"/>
              <a:t>The way an artist shows emotions, ideas, or energy through their work.</a:t>
            </a:r>
            <a:endParaRPr lang="en-US" dirty="0"/>
          </a:p>
          <a:p>
            <a:pPr marL="128270" indent="-128270"/>
            <a:r>
              <a:rPr lang="en-US" sz="2400" dirty="0">
                <a:solidFill>
                  <a:schemeClr val="accent3"/>
                </a:solidFill>
              </a:rPr>
              <a:t>Social Commentary: </a:t>
            </a:r>
            <a:r>
              <a:rPr lang="en-US" sz="2400" dirty="0">
                <a:solidFill>
                  <a:srgbClr val="FFFFFF"/>
                </a:solidFill>
              </a:rPr>
              <a:t>When an artwork communicates an opinion or message about society, politics, </a:t>
            </a:r>
            <a:r>
              <a:rPr lang="en-US" sz="2400" dirty="0"/>
              <a:t>or culture.</a:t>
            </a:r>
            <a:endParaRPr lang="en-US" dirty="0"/>
          </a:p>
        </p:txBody>
      </p:sp>
    </p:spTree>
    <p:extLst>
      <p:ext uri="{BB962C8B-B14F-4D97-AF65-F5344CB8AC3E}">
        <p14:creationId xmlns:p14="http://schemas.microsoft.com/office/powerpoint/2010/main" val="19663889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9CEF3-CF37-7DBC-A81A-408C67F4F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9F45D3-0C69-283A-5667-CAF3040E89CD}"/>
              </a:ext>
            </a:extLst>
          </p:cNvPr>
          <p:cNvSpPr>
            <a:spLocks noGrp="1"/>
          </p:cNvSpPr>
          <p:nvPr>
            <p:ph type="title"/>
          </p:nvPr>
        </p:nvSpPr>
        <p:spPr>
          <a:xfrm>
            <a:off x="4863402" y="541767"/>
            <a:ext cx="7137407" cy="2466975"/>
          </a:xfrm>
        </p:spPr>
        <p:txBody>
          <a:bodyPr anchor="b">
            <a:normAutofit/>
          </a:bodyPr>
          <a:lstStyle/>
          <a:p>
            <a:r>
              <a:rPr lang="en-US"/>
              <a:t>Demonstration of Learning (DOL)</a:t>
            </a:r>
          </a:p>
        </p:txBody>
      </p:sp>
      <p:pic>
        <p:nvPicPr>
          <p:cNvPr id="14" name="Content Placeholder 13" descr="A painting of a person in a red uniform&#10;&#10;AI-generated content may be incorrect.">
            <a:extLst>
              <a:ext uri="{FF2B5EF4-FFF2-40B4-BE49-F238E27FC236}">
                <a16:creationId xmlns:a16="http://schemas.microsoft.com/office/drawing/2014/main" id="{82A27ECA-44F5-AFF6-CD51-DC498B8DB143}"/>
              </a:ext>
            </a:extLst>
          </p:cNvPr>
          <p:cNvPicPr>
            <a:picLocks noGrp="1" noChangeAspect="1"/>
          </p:cNvPicPr>
          <p:nvPr>
            <p:ph sz="quarter" idx="14"/>
          </p:nvPr>
        </p:nvPicPr>
        <p:blipFill>
          <a:blip r:embed="rId2"/>
          <a:srcRect l="6457"/>
          <a:stretch>
            <a:fillRect/>
          </a:stretch>
        </p:blipFill>
        <p:spPr>
          <a:xfrm>
            <a:off x="20" y="10"/>
            <a:ext cx="4570789" cy="6857990"/>
          </a:xfrm>
          <a:prstGeom prst="rect">
            <a:avLst/>
          </a:prstGeom>
          <a:noFill/>
        </p:spPr>
      </p:pic>
      <p:sp>
        <p:nvSpPr>
          <p:cNvPr id="9" name="Text Placeholder 3">
            <a:extLst>
              <a:ext uri="{FF2B5EF4-FFF2-40B4-BE49-F238E27FC236}">
                <a16:creationId xmlns:a16="http://schemas.microsoft.com/office/drawing/2014/main" id="{C0D12823-F5E2-243D-6144-2BF4B552CF79}"/>
              </a:ext>
            </a:extLst>
          </p:cNvPr>
          <p:cNvSpPr txBox="1">
            <a:spLocks/>
          </p:cNvSpPr>
          <p:nvPr/>
        </p:nvSpPr>
        <p:spPr>
          <a:xfrm>
            <a:off x="4860553" y="3966844"/>
            <a:ext cx="7137400" cy="1519237"/>
          </a:xfrm>
          <a:prstGeom prst="rect">
            <a:avLst/>
          </a:prstGeom>
        </p:spPr>
        <p:txBody>
          <a:bodyPr vert="horz" lIns="0" tIns="0" rIns="0" bIns="0" rtlCol="0" anchor="ctr">
            <a:normAutofit/>
          </a:bodyPr>
          <a:lstStyle>
            <a:lvl1pPr marL="128588" indent="-128588" algn="l" defTabSz="514350" rtl="0" eaLnBrk="1" latinLnBrk="0" hangingPunct="1">
              <a:lnSpc>
                <a:spcPct val="90000"/>
              </a:lnSpc>
              <a:spcBef>
                <a:spcPts val="0"/>
              </a:spcBef>
              <a:spcAft>
                <a:spcPts val="0"/>
              </a:spcAft>
              <a:buFontTx/>
              <a:buNone/>
              <a:defRPr lang="en-US" sz="2000" b="0" i="1" kern="1200" smtClean="0">
                <a:solidFill>
                  <a:schemeClr val="bg1"/>
                </a:solidFill>
                <a:latin typeface="Arial" panose="020B0604020202020204" pitchFamily="34" charset="0"/>
                <a:ea typeface="+mj-ea"/>
                <a:cs typeface="Arial" panose="020B0604020202020204" pitchFamily="34" charset="0"/>
              </a:defRPr>
            </a:lvl1pPr>
            <a:lvl2pPr marL="385763" indent="-128588" algn="l" defTabSz="514350" rtl="0" eaLnBrk="1" latinLnBrk="0" hangingPunct="1">
              <a:lnSpc>
                <a:spcPct val="90000"/>
              </a:lnSpc>
              <a:spcBef>
                <a:spcPts val="0"/>
              </a:spcBef>
              <a:spcAft>
                <a:spcPts val="675"/>
              </a:spcAft>
              <a:buFont typeface="Arial" panose="020B0604020202020204" pitchFamily="34" charset="0"/>
              <a:buChar char="•"/>
              <a:defRPr lang="en-US" sz="1125" kern="1200" smtClean="0">
                <a:solidFill>
                  <a:schemeClr val="bg1"/>
                </a:solidFill>
                <a:latin typeface="Calibri" panose="020F0502020204030204" pitchFamily="34" charset="0"/>
                <a:ea typeface="+mj-ea"/>
                <a:cs typeface="Calibri" panose="020F0502020204030204" pitchFamily="34" charset="0"/>
              </a:defRPr>
            </a:lvl2pPr>
            <a:lvl3pPr marL="642938" indent="-128588" algn="l" defTabSz="514350" rtl="0" eaLnBrk="1" latinLnBrk="0" hangingPunct="1">
              <a:lnSpc>
                <a:spcPct val="90000"/>
              </a:lnSpc>
              <a:spcBef>
                <a:spcPts val="0"/>
              </a:spcBef>
              <a:spcAft>
                <a:spcPts val="675"/>
              </a:spcAft>
              <a:buFont typeface="Arial" panose="020B0604020202020204" pitchFamily="34" charset="0"/>
              <a:buChar char="•"/>
              <a:defRPr lang="en-US" sz="1600" kern="1200" smtClean="0">
                <a:solidFill>
                  <a:schemeClr val="tx1"/>
                </a:solidFill>
                <a:latin typeface="+mn-lt"/>
                <a:ea typeface="+mn-ea"/>
                <a:cs typeface="+mn-cs"/>
              </a:defRPr>
            </a:lvl3pPr>
            <a:lvl4pPr marL="900113" indent="-128588" algn="l" defTabSz="514350" rtl="0" eaLnBrk="1" latinLnBrk="0" hangingPunct="1">
              <a:lnSpc>
                <a:spcPct val="90000"/>
              </a:lnSpc>
              <a:spcBef>
                <a:spcPts val="0"/>
              </a:spcBef>
              <a:spcAft>
                <a:spcPts val="675"/>
              </a:spcAft>
              <a:buFont typeface="Arial" panose="020B0604020202020204" pitchFamily="34" charset="0"/>
              <a:buChar char="•"/>
              <a:defRPr lang="en-US" sz="1400" kern="1200" smtClean="0">
                <a:solidFill>
                  <a:schemeClr val="tx1"/>
                </a:solidFill>
                <a:latin typeface="+mn-lt"/>
                <a:ea typeface="+mn-ea"/>
                <a:cs typeface="+mn-cs"/>
              </a:defRPr>
            </a:lvl4pPr>
            <a:lvl5pPr marL="1157288" indent="-128588" algn="l" defTabSz="514350" rtl="0" eaLnBrk="1" latinLnBrk="0" hangingPunct="1">
              <a:lnSpc>
                <a:spcPct val="90000"/>
              </a:lnSpc>
              <a:spcBef>
                <a:spcPts val="0"/>
              </a:spcBef>
              <a:spcAft>
                <a:spcPts val="675"/>
              </a:spcAft>
              <a:buFont typeface="Arial" panose="020B0604020202020204" pitchFamily="34" charset="0"/>
              <a:buChar char="•"/>
              <a:defRPr lang="en-US" sz="14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pPr>
            <a:r>
              <a:rPr lang="en-US" sz="1900" dirty="0">
                <a:latin typeface="Arial"/>
                <a:cs typeface="Arial"/>
              </a:rPr>
              <a:t>Half the class will receive vocabulary word cards. The other half of the class will receive vocabulary definition cards. </a:t>
            </a:r>
          </a:p>
          <a:p>
            <a:pPr marL="0" indent="0">
              <a:spcAft>
                <a:spcPts val="600"/>
              </a:spcAft>
            </a:pPr>
            <a:r>
              <a:rPr lang="en-US" sz="1900" dirty="0">
                <a:latin typeface="Arial"/>
                <a:cs typeface="Arial"/>
              </a:rPr>
              <a:t>When I say go, find your match. When you think you have found your match, check in with me. </a:t>
            </a:r>
          </a:p>
          <a:p>
            <a:pPr marL="0" indent="0">
              <a:spcAft>
                <a:spcPts val="600"/>
              </a:spcAft>
            </a:pPr>
            <a:r>
              <a:rPr lang="en-US" sz="1900" dirty="0">
                <a:latin typeface="Arial"/>
                <a:cs typeface="Arial"/>
              </a:rPr>
              <a:t>The first pair to correctly match, wins!</a:t>
            </a:r>
          </a:p>
        </p:txBody>
      </p:sp>
    </p:spTree>
    <p:extLst>
      <p:ext uri="{BB962C8B-B14F-4D97-AF65-F5344CB8AC3E}">
        <p14:creationId xmlns:p14="http://schemas.microsoft.com/office/powerpoint/2010/main" val="16601769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BD3B6-5206-1C3D-EBD1-CF99353042C8}"/>
              </a:ext>
            </a:extLst>
          </p:cNvPr>
          <p:cNvSpPr>
            <a:spLocks noGrp="1"/>
          </p:cNvSpPr>
          <p:nvPr>
            <p:ph type="title"/>
          </p:nvPr>
        </p:nvSpPr>
        <p:spPr>
          <a:xfrm>
            <a:off x="4863402" y="541767"/>
            <a:ext cx="7137407" cy="2466975"/>
          </a:xfrm>
        </p:spPr>
        <p:txBody>
          <a:bodyPr anchor="b">
            <a:normAutofit/>
          </a:bodyPr>
          <a:lstStyle/>
          <a:p>
            <a:r>
              <a:rPr lang="en-US">
                <a:latin typeface="Georgia"/>
                <a:cs typeface="Arial"/>
              </a:rPr>
              <a:t>Learning to Look: Elements of Art Tour</a:t>
            </a:r>
          </a:p>
        </p:txBody>
      </p:sp>
      <p:sp>
        <p:nvSpPr>
          <p:cNvPr id="3" name="Text Placeholder 2">
            <a:extLst>
              <a:ext uri="{FF2B5EF4-FFF2-40B4-BE49-F238E27FC236}">
                <a16:creationId xmlns:a16="http://schemas.microsoft.com/office/drawing/2014/main" id="{83FDF3EE-3149-BAF7-83C1-E8AAFA0D931E}"/>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dirty="0">
                <a:solidFill>
                  <a:schemeClr val="accent2"/>
                </a:solidFill>
                <a:latin typeface="Arial"/>
                <a:cs typeface="Arial"/>
              </a:rPr>
              <a:t>K – 6th Grade</a:t>
            </a:r>
          </a:p>
        </p:txBody>
      </p:sp>
      <p:sp>
        <p:nvSpPr>
          <p:cNvPr id="4" name="Text Placeholder 3">
            <a:extLst>
              <a:ext uri="{FF2B5EF4-FFF2-40B4-BE49-F238E27FC236}">
                <a16:creationId xmlns:a16="http://schemas.microsoft.com/office/drawing/2014/main" id="{7CAE8D5E-1792-E10F-23F7-37B56CEFA31C}"/>
              </a:ext>
            </a:extLst>
          </p:cNvPr>
          <p:cNvSpPr>
            <a:spLocks noGrp="1"/>
          </p:cNvSpPr>
          <p:nvPr>
            <p:ph type="body" sz="quarter" idx="13"/>
          </p:nvPr>
        </p:nvSpPr>
        <p:spPr>
          <a:xfrm>
            <a:off x="4860553" y="3966844"/>
            <a:ext cx="7137400" cy="1519237"/>
          </a:xfrm>
        </p:spPr>
        <p:txBody>
          <a:bodyPr anchor="ctr">
            <a:normAutofit lnSpcReduction="10000"/>
          </a:bodyPr>
          <a:lstStyle/>
          <a:p>
            <a:pPr marL="0" indent="0">
              <a:spcAft>
                <a:spcPts val="600"/>
              </a:spcAft>
            </a:pPr>
            <a:r>
              <a:rPr lang="en-US">
                <a:solidFill>
                  <a:srgbClr val="FFFFFF"/>
                </a:solidFill>
                <a:latin typeface="Arial"/>
                <a:cs typeface="Arial"/>
              </a:rPr>
              <a:t>This interactive museum tour introduces students to the elements of art—line, shape, color, texture, space, value, and form—while exploring how artists use them to communicate ideas and create meaning. Through guided looking and discussion, students will develop visual literacy skills and learn how to interpret artworks.</a:t>
            </a:r>
            <a:endParaRPr lang="en-US"/>
          </a:p>
        </p:txBody>
      </p:sp>
      <p:pic>
        <p:nvPicPr>
          <p:cNvPr id="6" name="Picture 6" descr="A painting of a cat and a spider&#10;&#10;Description automatically generated">
            <a:extLst>
              <a:ext uri="{FF2B5EF4-FFF2-40B4-BE49-F238E27FC236}">
                <a16:creationId xmlns:a16="http://schemas.microsoft.com/office/drawing/2014/main" id="{35F89CDE-597C-7F3C-5E89-BF98A04BAAD8}"/>
              </a:ext>
            </a:extLst>
          </p:cNvPr>
          <p:cNvPicPr>
            <a:picLocks noGrp="1" noChangeAspect="1"/>
          </p:cNvPicPr>
          <p:nvPr>
            <p:ph sz="quarter" idx="14"/>
          </p:nvPr>
        </p:nvPicPr>
        <p:blipFill rotWithShape="1">
          <a:blip r:embed="rId2"/>
          <a:srcRect l="9370" r="1468"/>
          <a:stretch/>
        </p:blipFill>
        <p:spPr>
          <a:xfrm>
            <a:off x="20" y="10"/>
            <a:ext cx="4570789" cy="6857990"/>
          </a:xfrm>
          <a:noFill/>
        </p:spPr>
      </p:pic>
    </p:spTree>
    <p:extLst>
      <p:ext uri="{BB962C8B-B14F-4D97-AF65-F5344CB8AC3E}">
        <p14:creationId xmlns:p14="http://schemas.microsoft.com/office/powerpoint/2010/main" val="23238232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6FE53-0034-05C4-F89D-8268471DC72D}"/>
              </a:ext>
            </a:extLst>
          </p:cNvPr>
          <p:cNvSpPr>
            <a:spLocks noGrp="1"/>
          </p:cNvSpPr>
          <p:nvPr>
            <p:ph type="title"/>
          </p:nvPr>
        </p:nvSpPr>
        <p:spPr/>
        <p:txBody>
          <a:bodyPr/>
          <a:lstStyle/>
          <a:p>
            <a:r>
              <a:rPr lang="en-US" sz="3000">
                <a:solidFill>
                  <a:schemeClr val="accent2"/>
                </a:solidFill>
                <a:latin typeface="Georgia"/>
              </a:rPr>
              <a:t>Learning to Look: Elements of Art Tour Objectives</a:t>
            </a:r>
            <a:endParaRPr lang="en-US" sz="3000">
              <a:solidFill>
                <a:schemeClr val="accent2"/>
              </a:solidFill>
            </a:endParaRPr>
          </a:p>
        </p:txBody>
      </p:sp>
      <p:sp>
        <p:nvSpPr>
          <p:cNvPr id="3" name="Content Placeholder 2">
            <a:extLst>
              <a:ext uri="{FF2B5EF4-FFF2-40B4-BE49-F238E27FC236}">
                <a16:creationId xmlns:a16="http://schemas.microsoft.com/office/drawing/2014/main" id="{3BEB828A-FE0B-4834-21B3-3957747609DB}"/>
              </a:ext>
            </a:extLst>
          </p:cNvPr>
          <p:cNvSpPr>
            <a:spLocks noGrp="1"/>
          </p:cNvSpPr>
          <p:nvPr>
            <p:ph idx="1"/>
          </p:nvPr>
        </p:nvSpPr>
        <p:spPr>
          <a:xfrm>
            <a:off x="554776" y="960583"/>
            <a:ext cx="10796069" cy="5089236"/>
          </a:xfrm>
        </p:spPr>
        <p:txBody>
          <a:bodyPr>
            <a:normAutofit/>
          </a:bodyPr>
          <a:lstStyle/>
          <a:p>
            <a:pPr marL="0" indent="0">
              <a:buNone/>
            </a:pPr>
            <a:r>
              <a:rPr lang="en-US" sz="2400">
                <a:cs typeface="Arial"/>
              </a:rPr>
              <a:t>Students will be able to...</a:t>
            </a:r>
          </a:p>
          <a:p>
            <a:pPr marL="128270" indent="-128270"/>
            <a:r>
              <a:rPr lang="en-US" sz="2400">
                <a:solidFill>
                  <a:schemeClr val="accent2"/>
                </a:solidFill>
                <a:ea typeface="+mn-lt"/>
                <a:cs typeface="+mn-lt"/>
              </a:rPr>
              <a:t>Identify the elements of art—line, shape, color, texture, space, value, and form—in works of art, </a:t>
            </a:r>
          </a:p>
          <a:p>
            <a:pPr marL="128270" indent="-128270"/>
            <a:r>
              <a:rPr lang="en-US" sz="2400">
                <a:solidFill>
                  <a:schemeClr val="accent2"/>
                </a:solidFill>
                <a:ea typeface="+mn-lt"/>
                <a:cs typeface="+mn-lt"/>
              </a:rPr>
              <a:t>Describe and interpret the choices artists make in organizing visual elements and how those choices affect the meaning and mood of an artwork, </a:t>
            </a:r>
            <a:endParaRPr lang="en-US">
              <a:solidFill>
                <a:schemeClr val="accent2"/>
              </a:solidFill>
              <a:ea typeface="+mn-lt"/>
              <a:cs typeface="+mn-lt"/>
            </a:endParaRPr>
          </a:p>
          <a:p>
            <a:pPr marL="128270" indent="-128270"/>
            <a:r>
              <a:rPr lang="en-US" sz="2400">
                <a:solidFill>
                  <a:schemeClr val="accent2"/>
                </a:solidFill>
                <a:ea typeface="+mn-lt"/>
                <a:cs typeface="+mn-lt"/>
              </a:rPr>
              <a:t>Develop visual literacy skills by observing closely, thinking critically, and expressing their ideas and interpretations through discussion and creative response.</a:t>
            </a:r>
            <a:endParaRPr lang="en-US">
              <a:solidFill>
                <a:schemeClr val="accent2"/>
              </a:solidFill>
              <a:cs typeface="Arial"/>
            </a:endParaRPr>
          </a:p>
        </p:txBody>
      </p:sp>
    </p:spTree>
    <p:extLst>
      <p:ext uri="{BB962C8B-B14F-4D97-AF65-F5344CB8AC3E}">
        <p14:creationId xmlns:p14="http://schemas.microsoft.com/office/powerpoint/2010/main" val="573282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629E-3DC0-0F96-82FA-D18762A07A29}"/>
              </a:ext>
            </a:extLst>
          </p:cNvPr>
          <p:cNvSpPr>
            <a:spLocks noGrp="1"/>
          </p:cNvSpPr>
          <p:nvPr>
            <p:ph type="title"/>
          </p:nvPr>
        </p:nvSpPr>
        <p:spPr/>
        <p:txBody>
          <a:bodyPr/>
          <a:lstStyle/>
          <a:p>
            <a:r>
              <a:rPr lang="en-US" sz="3000">
                <a:solidFill>
                  <a:schemeClr val="accent2"/>
                </a:solidFill>
                <a:latin typeface="Georgia"/>
              </a:rPr>
              <a:t>Learning to Look: Elements of Art Tour Vocabulary</a:t>
            </a:r>
            <a:endParaRPr lang="en-US" sz="3000">
              <a:solidFill>
                <a:schemeClr val="accent2"/>
              </a:solidFill>
            </a:endParaRPr>
          </a:p>
        </p:txBody>
      </p:sp>
      <p:sp>
        <p:nvSpPr>
          <p:cNvPr id="3" name="Content Placeholder 2">
            <a:extLst>
              <a:ext uri="{FF2B5EF4-FFF2-40B4-BE49-F238E27FC236}">
                <a16:creationId xmlns:a16="http://schemas.microsoft.com/office/drawing/2014/main" id="{4BF110E9-10BC-8213-BEB4-3471FF05010F}"/>
              </a:ext>
            </a:extLst>
          </p:cNvPr>
          <p:cNvSpPr>
            <a:spLocks noGrp="1"/>
          </p:cNvSpPr>
          <p:nvPr>
            <p:ph idx="1"/>
          </p:nvPr>
        </p:nvSpPr>
        <p:spPr>
          <a:xfrm>
            <a:off x="561593" y="960583"/>
            <a:ext cx="10964299" cy="5642300"/>
          </a:xfrm>
        </p:spPr>
        <p:txBody>
          <a:bodyPr vert="horz" lIns="91440" tIns="45720" rIns="91440" bIns="45720" rtlCol="0" anchor="ctr">
            <a:noAutofit/>
          </a:bodyPr>
          <a:lstStyle/>
          <a:p>
            <a:pPr marL="128270" indent="-128270"/>
            <a:r>
              <a:rPr lang="en-US" sz="2400" b="1">
                <a:solidFill>
                  <a:schemeClr val="accent2"/>
                </a:solidFill>
                <a:ea typeface="+mn-lt"/>
                <a:cs typeface="+mn-lt"/>
              </a:rPr>
              <a:t>Color: </a:t>
            </a:r>
            <a:r>
              <a:rPr lang="en-US" sz="2400">
                <a:ea typeface="+mn-lt"/>
                <a:cs typeface="+mn-lt"/>
              </a:rPr>
              <a:t>the way we see light; artists use </a:t>
            </a:r>
            <a:r>
              <a:rPr lang="en-US" sz="2400">
                <a:solidFill>
                  <a:srgbClr val="000000"/>
                </a:solidFill>
                <a:ea typeface="+mn-lt"/>
                <a:cs typeface="+mn-lt"/>
              </a:rPr>
              <a:t>color to</a:t>
            </a:r>
            <a:r>
              <a:rPr lang="en-US" sz="2400">
                <a:ea typeface="+mn-lt"/>
                <a:cs typeface="+mn-lt"/>
              </a:rPr>
              <a:t> show feeling</a:t>
            </a:r>
            <a:endParaRPr lang="en-US">
              <a:ea typeface="+mn-lt"/>
              <a:cs typeface="+mn-lt"/>
            </a:endParaRPr>
          </a:p>
          <a:p>
            <a:pPr marL="128270" indent="-128270"/>
            <a:r>
              <a:rPr lang="en-US" sz="2400" b="1">
                <a:solidFill>
                  <a:schemeClr val="accent2"/>
                </a:solidFill>
                <a:ea typeface="+mn-lt"/>
                <a:cs typeface="+mn-lt"/>
              </a:rPr>
              <a:t>Line:</a:t>
            </a:r>
            <a:r>
              <a:rPr lang="en-US" sz="2400" b="1">
                <a:ea typeface="+mn-lt"/>
                <a:cs typeface="+mn-lt"/>
              </a:rPr>
              <a:t> </a:t>
            </a:r>
            <a:r>
              <a:rPr lang="en-US" sz="2400">
                <a:ea typeface="+mn-lt"/>
                <a:cs typeface="+mn-lt"/>
              </a:rPr>
              <a:t>a mark that can show movement, emotion, or shape</a:t>
            </a:r>
          </a:p>
          <a:p>
            <a:pPr marL="128270" indent="-128270"/>
            <a:r>
              <a:rPr lang="en-US" sz="2400" b="1">
                <a:solidFill>
                  <a:schemeClr val="accent2"/>
                </a:solidFill>
                <a:ea typeface="+mn-lt"/>
                <a:cs typeface="+mn-lt"/>
              </a:rPr>
              <a:t>Shape:</a:t>
            </a:r>
            <a:r>
              <a:rPr lang="en-US" sz="2400">
                <a:solidFill>
                  <a:srgbClr val="000000"/>
                </a:solidFill>
                <a:ea typeface="+mn-lt"/>
                <a:cs typeface="+mn-lt"/>
              </a:rPr>
              <a:t> </a:t>
            </a:r>
            <a:r>
              <a:rPr lang="en-US" sz="2400">
                <a:ea typeface="+mn-lt"/>
                <a:cs typeface="+mn-lt"/>
              </a:rPr>
              <a:t>flat areas made by lines (like circles, squares, or blobs)</a:t>
            </a:r>
          </a:p>
          <a:p>
            <a:pPr marL="128270" indent="-128270"/>
            <a:r>
              <a:rPr lang="en-US" sz="2400" b="1">
                <a:solidFill>
                  <a:schemeClr val="accent2"/>
                </a:solidFill>
                <a:ea typeface="+mn-lt"/>
                <a:cs typeface="+mn-lt"/>
              </a:rPr>
              <a:t>Texture:</a:t>
            </a:r>
            <a:r>
              <a:rPr lang="en-US" sz="2400" b="1">
                <a:ea typeface="+mn-lt"/>
                <a:cs typeface="+mn-lt"/>
              </a:rPr>
              <a:t> </a:t>
            </a:r>
            <a:r>
              <a:rPr lang="en-US" sz="2400">
                <a:ea typeface="+mn-lt"/>
                <a:cs typeface="+mn-lt"/>
              </a:rPr>
              <a:t>how something feels or looks like it feels (rough, smooth, </a:t>
            </a:r>
            <a:r>
              <a:rPr lang="en-US" sz="2400">
                <a:solidFill>
                  <a:srgbClr val="000000"/>
                </a:solidFill>
                <a:ea typeface="+mn-lt"/>
                <a:cs typeface="+mn-lt"/>
              </a:rPr>
              <a:t>bumpy</a:t>
            </a:r>
            <a:r>
              <a:rPr lang="en-US" sz="2400">
                <a:ea typeface="+mn-lt"/>
                <a:cs typeface="+mn-lt"/>
              </a:rPr>
              <a:t>)</a:t>
            </a:r>
          </a:p>
          <a:p>
            <a:pPr marL="128270" indent="-128270"/>
            <a:r>
              <a:rPr lang="en-US" sz="2400" b="1">
                <a:solidFill>
                  <a:schemeClr val="accent2"/>
                </a:solidFill>
                <a:ea typeface="+mn-lt"/>
                <a:cs typeface="+mn-lt"/>
              </a:rPr>
              <a:t>Space:</a:t>
            </a:r>
            <a:r>
              <a:rPr lang="en-US" sz="2400">
                <a:ea typeface="+mn-lt"/>
                <a:cs typeface="+mn-lt"/>
              </a:rPr>
              <a:t> the area around, between, and within objects</a:t>
            </a:r>
          </a:p>
          <a:p>
            <a:pPr marL="128270" indent="-128270"/>
            <a:r>
              <a:rPr lang="en-US" sz="2400" b="1">
                <a:solidFill>
                  <a:schemeClr val="accent2"/>
                </a:solidFill>
                <a:ea typeface="+mn-lt"/>
                <a:cs typeface="+mn-lt"/>
              </a:rPr>
              <a:t>Value:</a:t>
            </a:r>
            <a:r>
              <a:rPr lang="en-US" sz="2400">
                <a:ea typeface="+mn-lt"/>
                <a:cs typeface="+mn-lt"/>
              </a:rPr>
              <a:t> the lightness or darkness of a color</a:t>
            </a:r>
          </a:p>
          <a:p>
            <a:pPr marL="128270" indent="-128270"/>
            <a:r>
              <a:rPr lang="en-US" sz="2400" b="1">
                <a:solidFill>
                  <a:schemeClr val="accent2"/>
                </a:solidFill>
                <a:ea typeface="+mn-lt"/>
                <a:cs typeface="+mn-lt"/>
              </a:rPr>
              <a:t>Form:</a:t>
            </a:r>
            <a:r>
              <a:rPr lang="en-US" sz="2400">
                <a:solidFill>
                  <a:schemeClr val="accent2"/>
                </a:solidFill>
                <a:ea typeface="+mn-lt"/>
                <a:cs typeface="+mn-lt"/>
              </a:rPr>
              <a:t> </a:t>
            </a:r>
            <a:r>
              <a:rPr lang="en-US" sz="2400">
                <a:solidFill>
                  <a:srgbClr val="000000"/>
                </a:solidFill>
                <a:ea typeface="+mn-lt"/>
                <a:cs typeface="+mn-lt"/>
              </a:rPr>
              <a:t>a three-dimensional object, or the illusion </a:t>
            </a:r>
            <a:r>
              <a:rPr lang="en-US" sz="2400">
                <a:ea typeface="+mn-lt"/>
                <a:cs typeface="+mn-lt"/>
              </a:rPr>
              <a:t>of three dimensions</a:t>
            </a:r>
          </a:p>
          <a:p>
            <a:pPr marL="128270" indent="-128270"/>
            <a:r>
              <a:rPr lang="en-US" sz="2400" b="1">
                <a:solidFill>
                  <a:schemeClr val="accent2"/>
                </a:solidFill>
                <a:ea typeface="+mn-lt"/>
                <a:cs typeface="+mn-lt"/>
              </a:rPr>
              <a:t>Composition:</a:t>
            </a:r>
            <a:r>
              <a:rPr lang="en-US" sz="2400">
                <a:solidFill>
                  <a:schemeClr val="accent2"/>
                </a:solidFill>
                <a:ea typeface="+mn-lt"/>
                <a:cs typeface="+mn-lt"/>
              </a:rPr>
              <a:t> </a:t>
            </a:r>
            <a:r>
              <a:rPr lang="en-US" sz="2400">
                <a:ea typeface="+mn-lt"/>
                <a:cs typeface="+mn-lt"/>
              </a:rPr>
              <a:t>how everything is arranged in an</a:t>
            </a:r>
            <a:r>
              <a:rPr lang="en-US" sz="2400">
                <a:solidFill>
                  <a:srgbClr val="000000"/>
                </a:solidFill>
                <a:ea typeface="+mn-lt"/>
                <a:cs typeface="+mn-lt"/>
              </a:rPr>
              <a:t> artwork</a:t>
            </a:r>
            <a:endParaRPr lang="en-US" sz="2400">
              <a:ea typeface="+mn-lt"/>
              <a:cs typeface="+mn-lt"/>
            </a:endParaRPr>
          </a:p>
          <a:p>
            <a:pPr marL="128270" indent="-128270"/>
            <a:r>
              <a:rPr lang="en-US" sz="2400" b="1">
                <a:solidFill>
                  <a:schemeClr val="accent2"/>
                </a:solidFill>
                <a:ea typeface="+mn-lt"/>
                <a:cs typeface="+mn-lt"/>
              </a:rPr>
              <a:t>Portrait:</a:t>
            </a:r>
            <a:r>
              <a:rPr lang="en-US" sz="2400" b="1">
                <a:ea typeface="+mn-lt"/>
                <a:cs typeface="+mn-lt"/>
              </a:rPr>
              <a:t> </a:t>
            </a:r>
            <a:r>
              <a:rPr lang="en-US" sz="2400">
                <a:ea typeface="+mn-lt"/>
                <a:cs typeface="+mn-lt"/>
              </a:rPr>
              <a:t>a picture of a person</a:t>
            </a:r>
          </a:p>
          <a:p>
            <a:pPr marL="128270" indent="-128270"/>
            <a:r>
              <a:rPr lang="en-US" sz="2400" b="1">
                <a:solidFill>
                  <a:schemeClr val="accent2"/>
                </a:solidFill>
                <a:ea typeface="+mn-lt"/>
                <a:cs typeface="+mn-lt"/>
              </a:rPr>
              <a:t>Figure:</a:t>
            </a:r>
            <a:r>
              <a:rPr lang="en-US" sz="2400">
                <a:solidFill>
                  <a:srgbClr val="000000"/>
                </a:solidFill>
                <a:ea typeface="+mn-lt"/>
                <a:cs typeface="+mn-lt"/>
              </a:rPr>
              <a:t> </a:t>
            </a:r>
            <a:r>
              <a:rPr lang="en-US" sz="2400">
                <a:ea typeface="+mn-lt"/>
                <a:cs typeface="+mn-lt"/>
              </a:rPr>
              <a:t>a person or character in a </a:t>
            </a:r>
            <a:r>
              <a:rPr lang="en-US" sz="2400">
                <a:solidFill>
                  <a:srgbClr val="000000"/>
                </a:solidFill>
                <a:ea typeface="+mn-lt"/>
                <a:cs typeface="+mn-lt"/>
              </a:rPr>
              <a:t>work </a:t>
            </a:r>
            <a:r>
              <a:rPr lang="en-US" sz="2400">
                <a:ea typeface="+mn-lt"/>
                <a:cs typeface="+mn-lt"/>
              </a:rPr>
              <a:t>of art</a:t>
            </a:r>
          </a:p>
          <a:p>
            <a:pPr marL="128270" indent="-128270"/>
            <a:r>
              <a:rPr lang="en-US" sz="2400" b="1">
                <a:solidFill>
                  <a:schemeClr val="accent2"/>
                </a:solidFill>
                <a:ea typeface="+mn-lt"/>
                <a:cs typeface="+mn-lt"/>
              </a:rPr>
              <a:t>Perspective:</a:t>
            </a:r>
            <a:r>
              <a:rPr lang="en-US" sz="2400">
                <a:ea typeface="+mn-lt"/>
                <a:cs typeface="+mn-lt"/>
              </a:rPr>
              <a:t> seeing things from another person’s point of </a:t>
            </a:r>
            <a:r>
              <a:rPr lang="en-US" sz="2400">
                <a:solidFill>
                  <a:srgbClr val="000000"/>
                </a:solidFill>
                <a:ea typeface="+mn-lt"/>
                <a:cs typeface="+mn-lt"/>
              </a:rPr>
              <a:t>view</a:t>
            </a:r>
            <a:endParaRPr lang="en-US" sz="2400">
              <a:ea typeface="+mn-lt"/>
              <a:cs typeface="+mn-lt"/>
            </a:endParaRPr>
          </a:p>
          <a:p>
            <a:pPr marL="128270" indent="-128270"/>
            <a:r>
              <a:rPr lang="en-US" sz="2400" b="1">
                <a:solidFill>
                  <a:schemeClr val="accent2"/>
                </a:solidFill>
                <a:ea typeface="+mn-lt"/>
                <a:cs typeface="+mn-lt"/>
              </a:rPr>
              <a:t>Mood:</a:t>
            </a:r>
            <a:r>
              <a:rPr lang="en-US" sz="2400">
                <a:ea typeface="+mn-lt"/>
                <a:cs typeface="+mn-lt"/>
              </a:rPr>
              <a:t> the feeling or atmosphere in the artwork</a:t>
            </a:r>
            <a:endParaRPr lang="en-US"/>
          </a:p>
        </p:txBody>
      </p:sp>
    </p:spTree>
    <p:extLst>
      <p:ext uri="{BB962C8B-B14F-4D97-AF65-F5344CB8AC3E}">
        <p14:creationId xmlns:p14="http://schemas.microsoft.com/office/powerpoint/2010/main" val="7228740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1FEA0-D9BF-E1DF-ACBE-4472DFF02F78}"/>
              </a:ext>
            </a:extLst>
          </p:cNvPr>
          <p:cNvSpPr>
            <a:spLocks noGrp="1"/>
          </p:cNvSpPr>
          <p:nvPr>
            <p:ph type="title"/>
          </p:nvPr>
        </p:nvSpPr>
        <p:spPr>
          <a:xfrm>
            <a:off x="4863402" y="541767"/>
            <a:ext cx="7137407" cy="2143182"/>
          </a:xfrm>
        </p:spPr>
        <p:txBody>
          <a:bodyPr anchor="b">
            <a:normAutofit/>
          </a:bodyPr>
          <a:lstStyle/>
          <a:p>
            <a:r>
              <a:rPr lang="en-US"/>
              <a:t>What is a museum?</a:t>
            </a:r>
          </a:p>
        </p:txBody>
      </p:sp>
      <p:sp>
        <p:nvSpPr>
          <p:cNvPr id="16" name="Text Placeholder 2">
            <a:extLst>
              <a:ext uri="{FF2B5EF4-FFF2-40B4-BE49-F238E27FC236}">
                <a16:creationId xmlns:a16="http://schemas.microsoft.com/office/drawing/2014/main" id="{06597FD1-0BEE-AB18-070E-0CA2528C6439}"/>
              </a:ext>
            </a:extLst>
          </p:cNvPr>
          <p:cNvSpPr>
            <a:spLocks noGrp="1"/>
          </p:cNvSpPr>
          <p:nvPr>
            <p:ph type="body" sz="quarter" idx="12"/>
          </p:nvPr>
        </p:nvSpPr>
        <p:spPr>
          <a:xfrm>
            <a:off x="4860968" y="2684949"/>
            <a:ext cx="7137406" cy="2244846"/>
          </a:xfrm>
        </p:spPr>
        <p:txBody>
          <a:bodyPr/>
          <a:lstStyle/>
          <a:p>
            <a:pPr marL="0" indent="0"/>
            <a:r>
              <a:rPr lang="en-US" b="0">
                <a:latin typeface="Arial"/>
                <a:cs typeface="Arial"/>
              </a:rPr>
              <a:t>A museum is a place that collects and preserves things. People visit museums to learn about these things.</a:t>
            </a:r>
            <a:r>
              <a:rPr lang="en-US">
                <a:latin typeface="Arial"/>
                <a:cs typeface="Arial"/>
              </a:rPr>
              <a:t> They can learn about them by looking, talking, and making.</a:t>
            </a:r>
          </a:p>
        </p:txBody>
      </p:sp>
      <p:pic>
        <p:nvPicPr>
          <p:cNvPr id="11" name="Content Placeholder 7" descr="A picture containing indoor, picture frame, wall, gallery&#10;&#10;Description automatically generated">
            <a:extLst>
              <a:ext uri="{FF2B5EF4-FFF2-40B4-BE49-F238E27FC236}">
                <a16:creationId xmlns:a16="http://schemas.microsoft.com/office/drawing/2014/main" id="{F487FBDF-D78E-16BD-8F3A-3AFDFE90EE09}"/>
              </a:ext>
            </a:extLst>
          </p:cNvPr>
          <p:cNvPicPr>
            <a:picLocks noGrp="1" noChangeAspect="1"/>
          </p:cNvPicPr>
          <p:nvPr>
            <p:ph sz="quarter" idx="14"/>
          </p:nvPr>
        </p:nvPicPr>
        <p:blipFill rotWithShape="1">
          <a:blip r:embed="rId3"/>
          <a:srcRect r="50013"/>
          <a:stretch/>
        </p:blipFill>
        <p:spPr>
          <a:xfrm>
            <a:off x="20" y="10"/>
            <a:ext cx="4570789" cy="6857990"/>
          </a:xfrm>
          <a:noFill/>
        </p:spPr>
      </p:pic>
    </p:spTree>
    <p:extLst>
      <p:ext uri="{BB962C8B-B14F-4D97-AF65-F5344CB8AC3E}">
        <p14:creationId xmlns:p14="http://schemas.microsoft.com/office/powerpoint/2010/main" val="5596253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FBA1-FB94-83A8-A90B-60A0D2F5773D}"/>
              </a:ext>
            </a:extLst>
          </p:cNvPr>
          <p:cNvSpPr>
            <a:spLocks noGrp="1"/>
          </p:cNvSpPr>
          <p:nvPr>
            <p:ph type="title"/>
          </p:nvPr>
        </p:nvSpPr>
        <p:spPr>
          <a:xfrm>
            <a:off x="4863402" y="541767"/>
            <a:ext cx="7137407" cy="2466975"/>
          </a:xfrm>
        </p:spPr>
        <p:txBody>
          <a:bodyPr anchor="b">
            <a:normAutofit/>
          </a:bodyPr>
          <a:lstStyle/>
          <a:p>
            <a:r>
              <a:rPr lang="en-US"/>
              <a:t>Demonstration of Learning (DOL)</a:t>
            </a:r>
          </a:p>
        </p:txBody>
      </p:sp>
      <p:pic>
        <p:nvPicPr>
          <p:cNvPr id="6" name="Picture 6" descr="A painting of a person sitting in a chair&#10;&#10;Description automatically generated">
            <a:extLst>
              <a:ext uri="{FF2B5EF4-FFF2-40B4-BE49-F238E27FC236}">
                <a16:creationId xmlns:a16="http://schemas.microsoft.com/office/drawing/2014/main" id="{24D216DC-0735-9076-E469-3314881E0100}"/>
              </a:ext>
            </a:extLst>
          </p:cNvPr>
          <p:cNvPicPr>
            <a:picLocks noGrp="1" noChangeAspect="1"/>
          </p:cNvPicPr>
          <p:nvPr>
            <p:ph sz="quarter" idx="14"/>
          </p:nvPr>
        </p:nvPicPr>
        <p:blipFill rotWithShape="1">
          <a:blip r:embed="rId2"/>
          <a:srcRect l="3056"/>
          <a:stretch/>
        </p:blipFill>
        <p:spPr>
          <a:xfrm>
            <a:off x="20" y="10"/>
            <a:ext cx="4570789" cy="6857990"/>
          </a:xfrm>
          <a:noFill/>
        </p:spPr>
      </p:pic>
      <p:sp>
        <p:nvSpPr>
          <p:cNvPr id="8" name="Text Placeholder 3">
            <a:extLst>
              <a:ext uri="{FF2B5EF4-FFF2-40B4-BE49-F238E27FC236}">
                <a16:creationId xmlns:a16="http://schemas.microsoft.com/office/drawing/2014/main" id="{81D3D6E5-0DCE-2452-B283-A20A1882E903}"/>
              </a:ext>
            </a:extLst>
          </p:cNvPr>
          <p:cNvSpPr txBox="1">
            <a:spLocks/>
          </p:cNvSpPr>
          <p:nvPr/>
        </p:nvSpPr>
        <p:spPr>
          <a:xfrm>
            <a:off x="4860553" y="3966844"/>
            <a:ext cx="6369515" cy="1519237"/>
          </a:xfrm>
          <a:prstGeom prst="rect">
            <a:avLst/>
          </a:prstGeom>
        </p:spPr>
        <p:txBody>
          <a:bodyPr vert="horz" lIns="0" tIns="0" rIns="0" bIns="0" rtlCol="0" anchor="t">
            <a:normAutofit/>
          </a:bodyPr>
          <a:lstStyle>
            <a:lvl1pPr marL="128588" indent="-128588" algn="l" defTabSz="514350" rtl="0" eaLnBrk="1" latinLnBrk="0" hangingPunct="1">
              <a:lnSpc>
                <a:spcPct val="90000"/>
              </a:lnSpc>
              <a:spcBef>
                <a:spcPts val="0"/>
              </a:spcBef>
              <a:spcAft>
                <a:spcPts val="0"/>
              </a:spcAft>
              <a:buFontTx/>
              <a:buNone/>
              <a:defRPr lang="en-US" sz="2000" b="0" i="1" kern="1200" smtClean="0">
                <a:solidFill>
                  <a:schemeClr val="bg1"/>
                </a:solidFill>
                <a:latin typeface="Arial" panose="020B0604020202020204" pitchFamily="34" charset="0"/>
                <a:ea typeface="+mj-ea"/>
                <a:cs typeface="Arial" panose="020B0604020202020204" pitchFamily="34" charset="0"/>
              </a:defRPr>
            </a:lvl1pPr>
            <a:lvl2pPr marL="385763" indent="-128588" algn="l" defTabSz="514350" rtl="0" eaLnBrk="1" latinLnBrk="0" hangingPunct="1">
              <a:lnSpc>
                <a:spcPct val="90000"/>
              </a:lnSpc>
              <a:spcBef>
                <a:spcPts val="0"/>
              </a:spcBef>
              <a:spcAft>
                <a:spcPts val="675"/>
              </a:spcAft>
              <a:buFont typeface="Arial" panose="020B0604020202020204" pitchFamily="34" charset="0"/>
              <a:buChar char="•"/>
              <a:defRPr lang="en-US" sz="1125" kern="1200" smtClean="0">
                <a:solidFill>
                  <a:schemeClr val="bg1"/>
                </a:solidFill>
                <a:latin typeface="Calibri" panose="020F0502020204030204" pitchFamily="34" charset="0"/>
                <a:ea typeface="+mj-ea"/>
                <a:cs typeface="Calibri" panose="020F0502020204030204" pitchFamily="34" charset="0"/>
              </a:defRPr>
            </a:lvl2pPr>
            <a:lvl3pPr marL="642938" indent="-128588" algn="l" defTabSz="514350" rtl="0" eaLnBrk="1" latinLnBrk="0" hangingPunct="1">
              <a:lnSpc>
                <a:spcPct val="90000"/>
              </a:lnSpc>
              <a:spcBef>
                <a:spcPts val="0"/>
              </a:spcBef>
              <a:spcAft>
                <a:spcPts val="675"/>
              </a:spcAft>
              <a:buFont typeface="Arial" panose="020B0604020202020204" pitchFamily="34" charset="0"/>
              <a:buChar char="•"/>
              <a:defRPr lang="en-US" sz="1600" kern="1200" smtClean="0">
                <a:solidFill>
                  <a:schemeClr val="tx1"/>
                </a:solidFill>
                <a:latin typeface="+mn-lt"/>
                <a:ea typeface="+mn-ea"/>
                <a:cs typeface="+mn-cs"/>
              </a:defRPr>
            </a:lvl3pPr>
            <a:lvl4pPr marL="900113" indent="-128588" algn="l" defTabSz="514350" rtl="0" eaLnBrk="1" latinLnBrk="0" hangingPunct="1">
              <a:lnSpc>
                <a:spcPct val="90000"/>
              </a:lnSpc>
              <a:spcBef>
                <a:spcPts val="0"/>
              </a:spcBef>
              <a:spcAft>
                <a:spcPts val="675"/>
              </a:spcAft>
              <a:buFont typeface="Arial" panose="020B0604020202020204" pitchFamily="34" charset="0"/>
              <a:buChar char="•"/>
              <a:defRPr lang="en-US" sz="1400" kern="1200" smtClean="0">
                <a:solidFill>
                  <a:schemeClr val="tx1"/>
                </a:solidFill>
                <a:latin typeface="+mn-lt"/>
                <a:ea typeface="+mn-ea"/>
                <a:cs typeface="+mn-cs"/>
              </a:defRPr>
            </a:lvl4pPr>
            <a:lvl5pPr marL="1157288" indent="-128588" algn="l" defTabSz="514350" rtl="0" eaLnBrk="1" latinLnBrk="0" hangingPunct="1">
              <a:lnSpc>
                <a:spcPct val="90000"/>
              </a:lnSpc>
              <a:spcBef>
                <a:spcPts val="0"/>
              </a:spcBef>
              <a:spcAft>
                <a:spcPts val="675"/>
              </a:spcAft>
              <a:buFont typeface="Arial" panose="020B0604020202020204" pitchFamily="34" charset="0"/>
              <a:buChar char="•"/>
              <a:defRPr lang="en-US" sz="14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Aft>
                <a:spcPts val="600"/>
              </a:spcAft>
            </a:pPr>
            <a:r>
              <a:rPr lang="en-US" sz="1900" dirty="0">
                <a:solidFill>
                  <a:schemeClr val="accent2"/>
                </a:solidFill>
                <a:latin typeface="Arial"/>
                <a:cs typeface="Arial"/>
              </a:rPr>
              <a:t>On your handout, sketch or draw the definition of each vocabulary word.</a:t>
            </a:r>
            <a:endParaRPr lang="en-US" dirty="0">
              <a:solidFill>
                <a:schemeClr val="accent2"/>
              </a:solidFill>
            </a:endParaRPr>
          </a:p>
        </p:txBody>
      </p:sp>
    </p:spTree>
    <p:extLst>
      <p:ext uri="{BB962C8B-B14F-4D97-AF65-F5344CB8AC3E}">
        <p14:creationId xmlns:p14="http://schemas.microsoft.com/office/powerpoint/2010/main" val="42259861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9A2E-9AB7-3DAB-E4E7-64101AD338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23D9B-32D6-92B9-72D9-7BE181AE7E32}"/>
              </a:ext>
            </a:extLst>
          </p:cNvPr>
          <p:cNvSpPr>
            <a:spLocks noGrp="1"/>
          </p:cNvSpPr>
          <p:nvPr>
            <p:ph type="title"/>
          </p:nvPr>
        </p:nvSpPr>
        <p:spPr>
          <a:xfrm>
            <a:off x="4863402" y="541767"/>
            <a:ext cx="7137407" cy="2466975"/>
          </a:xfrm>
        </p:spPr>
        <p:txBody>
          <a:bodyPr anchor="b">
            <a:normAutofit/>
          </a:bodyPr>
          <a:lstStyle/>
          <a:p>
            <a:r>
              <a:rPr lang="en-US"/>
              <a:t>Learning to Look: Storytelling Tour</a:t>
            </a:r>
          </a:p>
        </p:txBody>
      </p:sp>
      <p:sp>
        <p:nvSpPr>
          <p:cNvPr id="3" name="Text Placeholder 2">
            <a:extLst>
              <a:ext uri="{FF2B5EF4-FFF2-40B4-BE49-F238E27FC236}">
                <a16:creationId xmlns:a16="http://schemas.microsoft.com/office/drawing/2014/main" id="{BAA24B67-C8F9-8439-18CA-A6EB4C57712E}"/>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dirty="0">
                <a:solidFill>
                  <a:schemeClr val="accent2"/>
                </a:solidFill>
                <a:latin typeface="Arial"/>
                <a:cs typeface="Arial"/>
              </a:rPr>
              <a:t>K – 6th Grade</a:t>
            </a:r>
          </a:p>
        </p:txBody>
      </p:sp>
      <p:sp>
        <p:nvSpPr>
          <p:cNvPr id="4" name="Text Placeholder 3">
            <a:extLst>
              <a:ext uri="{FF2B5EF4-FFF2-40B4-BE49-F238E27FC236}">
                <a16:creationId xmlns:a16="http://schemas.microsoft.com/office/drawing/2014/main" id="{FCE27734-5797-458A-FE46-C1B488176697}"/>
              </a:ext>
            </a:extLst>
          </p:cNvPr>
          <p:cNvSpPr>
            <a:spLocks noGrp="1"/>
          </p:cNvSpPr>
          <p:nvPr>
            <p:ph type="body" sz="quarter" idx="13"/>
          </p:nvPr>
        </p:nvSpPr>
        <p:spPr>
          <a:xfrm>
            <a:off x="4860553" y="3966844"/>
            <a:ext cx="7137400" cy="1519237"/>
          </a:xfrm>
        </p:spPr>
        <p:txBody>
          <a:bodyPr anchor="ctr">
            <a:normAutofit/>
          </a:bodyPr>
          <a:lstStyle/>
          <a:p>
            <a:pPr marL="0" indent="0">
              <a:spcAft>
                <a:spcPts val="600"/>
              </a:spcAft>
            </a:pPr>
            <a:r>
              <a:rPr lang="en-US" sz="1700"/>
              <a:t>Students will discover how artists tell stories through images, symbols, and characters. Guided by inquiry-based discussions, students will practice close looking and imaginative thinking as they uncover narratives hidden in works of art. Activities will encourage students to make connections to literature, build storytelling skills, and express their ideas with confidence. </a:t>
            </a:r>
          </a:p>
        </p:txBody>
      </p:sp>
      <p:pic>
        <p:nvPicPr>
          <p:cNvPr id="8" name="Content Placeholder 7" descr="A painting of a person sitting in a chair with a book&#10;&#10;AI-generated content may be incorrect.">
            <a:extLst>
              <a:ext uri="{FF2B5EF4-FFF2-40B4-BE49-F238E27FC236}">
                <a16:creationId xmlns:a16="http://schemas.microsoft.com/office/drawing/2014/main" id="{70EECA66-5453-2695-1084-4C2C2BA97EA3}"/>
              </a:ext>
            </a:extLst>
          </p:cNvPr>
          <p:cNvPicPr>
            <a:picLocks noGrp="1" noChangeAspect="1"/>
          </p:cNvPicPr>
          <p:nvPr>
            <p:ph sz="quarter" idx="14"/>
          </p:nvPr>
        </p:nvPicPr>
        <p:blipFill>
          <a:blip r:embed="rId2"/>
          <a:srcRect r="2" b="9228"/>
          <a:stretch>
            <a:fillRect/>
          </a:stretch>
        </p:blipFill>
        <p:spPr>
          <a:xfrm>
            <a:off x="20" y="10"/>
            <a:ext cx="4570789" cy="6857990"/>
          </a:xfrm>
          <a:prstGeom prst="rect">
            <a:avLst/>
          </a:prstGeom>
          <a:noFill/>
        </p:spPr>
      </p:pic>
    </p:spTree>
    <p:extLst>
      <p:ext uri="{BB962C8B-B14F-4D97-AF65-F5344CB8AC3E}">
        <p14:creationId xmlns:p14="http://schemas.microsoft.com/office/powerpoint/2010/main" val="191716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AF971-C016-3FA5-93F0-09A6EF33AC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D79FDB-AC65-9C6C-9CA9-10A88152CE5B}"/>
              </a:ext>
            </a:extLst>
          </p:cNvPr>
          <p:cNvSpPr>
            <a:spLocks noGrp="1"/>
          </p:cNvSpPr>
          <p:nvPr>
            <p:ph type="title"/>
          </p:nvPr>
        </p:nvSpPr>
        <p:spPr/>
        <p:txBody>
          <a:bodyPr/>
          <a:lstStyle/>
          <a:p>
            <a:r>
              <a:rPr lang="en-US" sz="3000">
                <a:solidFill>
                  <a:schemeClr val="accent2"/>
                </a:solidFill>
                <a:latin typeface="Georgia"/>
              </a:rPr>
              <a:t>Learning to Look: Storytelling Tour Objectives</a:t>
            </a:r>
            <a:endParaRPr lang="en-US" sz="3000">
              <a:solidFill>
                <a:schemeClr val="accent2"/>
              </a:solidFill>
            </a:endParaRPr>
          </a:p>
        </p:txBody>
      </p:sp>
      <p:sp>
        <p:nvSpPr>
          <p:cNvPr id="3" name="Content Placeholder 2">
            <a:extLst>
              <a:ext uri="{FF2B5EF4-FFF2-40B4-BE49-F238E27FC236}">
                <a16:creationId xmlns:a16="http://schemas.microsoft.com/office/drawing/2014/main" id="{87F709AC-82F2-6891-0C2F-87F87B25D12C}"/>
              </a:ext>
            </a:extLst>
          </p:cNvPr>
          <p:cNvSpPr>
            <a:spLocks noGrp="1"/>
          </p:cNvSpPr>
          <p:nvPr>
            <p:ph idx="1"/>
          </p:nvPr>
        </p:nvSpPr>
        <p:spPr>
          <a:xfrm>
            <a:off x="554776" y="960583"/>
            <a:ext cx="10796069" cy="5089236"/>
          </a:xfrm>
        </p:spPr>
        <p:txBody>
          <a:bodyPr>
            <a:normAutofit/>
          </a:bodyPr>
          <a:lstStyle/>
          <a:p>
            <a:pPr marL="0" indent="0">
              <a:buNone/>
            </a:pPr>
            <a:r>
              <a:rPr lang="en-US" sz="2400">
                <a:cs typeface="Arial"/>
              </a:rPr>
              <a:t>Students will be able to...</a:t>
            </a:r>
          </a:p>
          <a:p>
            <a:pPr marL="128270" indent="-128270"/>
            <a:r>
              <a:rPr lang="en-US" sz="2400">
                <a:solidFill>
                  <a:schemeClr val="accent2"/>
                </a:solidFill>
                <a:ea typeface="+mn-lt"/>
                <a:cs typeface="+mn-lt"/>
              </a:rPr>
              <a:t>identify how artists use images, symbols, and characters to tell stories,</a:t>
            </a:r>
          </a:p>
          <a:p>
            <a:pPr marL="128270" indent="-128270"/>
            <a:r>
              <a:rPr lang="en-US" sz="2400">
                <a:solidFill>
                  <a:schemeClr val="accent2"/>
                </a:solidFill>
                <a:ea typeface="+mn-lt"/>
                <a:cs typeface="+mn-lt"/>
              </a:rPr>
              <a:t>discuss the narrative elements present in works of art, and </a:t>
            </a:r>
            <a:endParaRPr lang="en-US">
              <a:solidFill>
                <a:schemeClr val="accent2"/>
              </a:solidFill>
              <a:ea typeface="+mn-lt"/>
              <a:cs typeface="+mn-lt"/>
            </a:endParaRPr>
          </a:p>
          <a:p>
            <a:pPr marL="128270" indent="-128270"/>
            <a:r>
              <a:rPr lang="en-US" sz="2400">
                <a:solidFill>
                  <a:schemeClr val="accent2"/>
                </a:solidFill>
                <a:ea typeface="+mn-lt"/>
                <a:cs typeface="+mn-lt"/>
              </a:rPr>
              <a:t>interpret and imagine details about the story being told, using clues from the artwork to infer character traits, actions, and outcomes.</a:t>
            </a:r>
            <a:endParaRPr lang="en-US">
              <a:solidFill>
                <a:schemeClr val="accent2"/>
              </a:solidFill>
              <a:cs typeface="Arial"/>
            </a:endParaRPr>
          </a:p>
        </p:txBody>
      </p:sp>
    </p:spTree>
    <p:extLst>
      <p:ext uri="{BB962C8B-B14F-4D97-AF65-F5344CB8AC3E}">
        <p14:creationId xmlns:p14="http://schemas.microsoft.com/office/powerpoint/2010/main" val="782436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930C-BFF2-9369-F7E7-FE9165C8CD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21A5F9-F5AA-2B82-D87B-9F3A60CF07AD}"/>
              </a:ext>
            </a:extLst>
          </p:cNvPr>
          <p:cNvSpPr>
            <a:spLocks noGrp="1"/>
          </p:cNvSpPr>
          <p:nvPr>
            <p:ph type="title"/>
          </p:nvPr>
        </p:nvSpPr>
        <p:spPr/>
        <p:txBody>
          <a:bodyPr/>
          <a:lstStyle/>
          <a:p>
            <a:r>
              <a:rPr lang="en-US" sz="3000">
                <a:solidFill>
                  <a:schemeClr val="accent2"/>
                </a:solidFill>
                <a:latin typeface="Georgia"/>
              </a:rPr>
              <a:t>Learning to Look: Storytelling Tour Vocabulary</a:t>
            </a:r>
            <a:endParaRPr lang="en-US" sz="3000">
              <a:solidFill>
                <a:schemeClr val="accent2"/>
              </a:solidFill>
            </a:endParaRPr>
          </a:p>
        </p:txBody>
      </p:sp>
      <p:sp>
        <p:nvSpPr>
          <p:cNvPr id="3" name="Content Placeholder 2">
            <a:extLst>
              <a:ext uri="{FF2B5EF4-FFF2-40B4-BE49-F238E27FC236}">
                <a16:creationId xmlns:a16="http://schemas.microsoft.com/office/drawing/2014/main" id="{DD64E0E9-8087-CBD7-170B-68DC182EAE71}"/>
              </a:ext>
            </a:extLst>
          </p:cNvPr>
          <p:cNvSpPr>
            <a:spLocks noGrp="1"/>
          </p:cNvSpPr>
          <p:nvPr>
            <p:ph idx="1"/>
          </p:nvPr>
        </p:nvSpPr>
        <p:spPr>
          <a:xfrm>
            <a:off x="561593" y="960583"/>
            <a:ext cx="10964299" cy="5642300"/>
          </a:xfrm>
        </p:spPr>
        <p:txBody>
          <a:bodyPr vert="horz" lIns="91440" tIns="45720" rIns="91440" bIns="45720" rtlCol="0" anchor="ctr">
            <a:noAutofit/>
          </a:bodyPr>
          <a:lstStyle/>
          <a:p>
            <a:pPr marL="128270" indent="-128270"/>
            <a:r>
              <a:rPr lang="en-US" b="1" dirty="0">
                <a:solidFill>
                  <a:schemeClr val="accent2"/>
                </a:solidFill>
                <a:ea typeface="+mn-lt"/>
                <a:cs typeface="+mn-lt"/>
              </a:rPr>
              <a:t>Narrative:</a:t>
            </a:r>
            <a:r>
              <a:rPr lang="en-US" dirty="0">
                <a:solidFill>
                  <a:srgbClr val="000000"/>
                </a:solidFill>
                <a:ea typeface="+mn-lt"/>
                <a:cs typeface="+mn-lt"/>
              </a:rPr>
              <a:t> </a:t>
            </a:r>
            <a:r>
              <a:rPr lang="en-US" dirty="0">
                <a:ea typeface="+mn-lt"/>
                <a:cs typeface="+mn-lt"/>
              </a:rPr>
              <a:t>A story or account of events, whether real or imagined.</a:t>
            </a:r>
          </a:p>
          <a:p>
            <a:pPr marL="128270" indent="-128270"/>
            <a:r>
              <a:rPr lang="en-US" b="1" dirty="0">
                <a:solidFill>
                  <a:schemeClr val="accent2"/>
                </a:solidFill>
                <a:ea typeface="+mn-lt"/>
                <a:cs typeface="+mn-lt"/>
              </a:rPr>
              <a:t>Composition:</a:t>
            </a:r>
            <a:r>
              <a:rPr lang="en-US" dirty="0">
                <a:ea typeface="+mn-lt"/>
                <a:cs typeface="+mn-lt"/>
              </a:rPr>
              <a:t> The arrangement of elements within a work of art.</a:t>
            </a:r>
            <a:endParaRPr lang="en-US">
              <a:cs typeface="Arial"/>
            </a:endParaRPr>
          </a:p>
          <a:p>
            <a:pPr marL="128270" indent="-128270"/>
            <a:r>
              <a:rPr lang="en-US" b="1" dirty="0">
                <a:solidFill>
                  <a:schemeClr val="accent2"/>
                </a:solidFill>
                <a:ea typeface="+mn-lt"/>
                <a:cs typeface="+mn-lt"/>
              </a:rPr>
              <a:t>Symbol:</a:t>
            </a:r>
            <a:r>
              <a:rPr lang="en-US" dirty="0">
                <a:solidFill>
                  <a:srgbClr val="000000"/>
                </a:solidFill>
                <a:ea typeface="+mn-lt"/>
                <a:cs typeface="+mn-lt"/>
              </a:rPr>
              <a:t> </a:t>
            </a:r>
            <a:r>
              <a:rPr lang="en-US" dirty="0">
                <a:ea typeface="+mn-lt"/>
                <a:cs typeface="+mn-lt"/>
              </a:rPr>
              <a:t>An image or object that represents a deeper meaning or idea.</a:t>
            </a:r>
            <a:endParaRPr lang="en-US">
              <a:cs typeface="Arial"/>
            </a:endParaRPr>
          </a:p>
          <a:p>
            <a:pPr marL="128270" indent="-128270"/>
            <a:r>
              <a:rPr lang="en-US" b="1" dirty="0">
                <a:solidFill>
                  <a:schemeClr val="accent2"/>
                </a:solidFill>
                <a:ea typeface="+mn-lt"/>
                <a:cs typeface="+mn-lt"/>
              </a:rPr>
              <a:t>Character:</a:t>
            </a:r>
            <a:r>
              <a:rPr lang="en-US" dirty="0">
                <a:ea typeface="+mn-lt"/>
                <a:cs typeface="+mn-lt"/>
              </a:rPr>
              <a:t> A figure in an artwork who may be part of a story.</a:t>
            </a:r>
            <a:endParaRPr lang="en-US">
              <a:cs typeface="Arial"/>
            </a:endParaRPr>
          </a:p>
          <a:p>
            <a:pPr marL="128270" indent="-128270"/>
            <a:r>
              <a:rPr lang="en-US" b="1" dirty="0">
                <a:solidFill>
                  <a:schemeClr val="accent2"/>
                </a:solidFill>
                <a:ea typeface="+mn-lt"/>
                <a:cs typeface="+mn-lt"/>
              </a:rPr>
              <a:t>Setting:</a:t>
            </a:r>
            <a:r>
              <a:rPr lang="en-US" dirty="0">
                <a:solidFill>
                  <a:srgbClr val="000000"/>
                </a:solidFill>
                <a:ea typeface="+mn-lt"/>
                <a:cs typeface="+mn-lt"/>
              </a:rPr>
              <a:t> The time and place depicted in a scene or image.</a:t>
            </a:r>
            <a:endParaRPr lang="en-US">
              <a:cs typeface="Arial"/>
            </a:endParaRPr>
          </a:p>
          <a:p>
            <a:pPr marL="128270" indent="-128270"/>
            <a:r>
              <a:rPr lang="en-US" b="1" dirty="0">
                <a:solidFill>
                  <a:schemeClr val="accent2"/>
                </a:solidFill>
                <a:ea typeface="+mn-lt"/>
                <a:cs typeface="+mn-lt"/>
              </a:rPr>
              <a:t>Mood:</a:t>
            </a:r>
            <a:r>
              <a:rPr lang="en-US" dirty="0">
                <a:solidFill>
                  <a:srgbClr val="000000"/>
                </a:solidFill>
                <a:ea typeface="+mn-lt"/>
                <a:cs typeface="+mn-lt"/>
              </a:rPr>
              <a:t> </a:t>
            </a:r>
            <a:r>
              <a:rPr lang="en-US" dirty="0">
                <a:ea typeface="+mn-lt"/>
                <a:cs typeface="+mn-lt"/>
              </a:rPr>
              <a:t>The feeling or atmosphere created by an</a:t>
            </a:r>
            <a:r>
              <a:rPr lang="en-US" dirty="0">
                <a:solidFill>
                  <a:srgbClr val="000000"/>
                </a:solidFill>
                <a:ea typeface="+mn-lt"/>
                <a:cs typeface="+mn-lt"/>
              </a:rPr>
              <a:t> artwork.</a:t>
            </a:r>
            <a:endParaRPr lang="en-US">
              <a:cs typeface="Arial"/>
            </a:endParaRPr>
          </a:p>
          <a:p>
            <a:pPr marL="128270" indent="-128270"/>
            <a:r>
              <a:rPr lang="en-US" b="1" dirty="0">
                <a:solidFill>
                  <a:schemeClr val="accent2"/>
                </a:solidFill>
                <a:ea typeface="+mn-lt"/>
                <a:cs typeface="+mn-lt"/>
              </a:rPr>
              <a:t>Gesture:</a:t>
            </a:r>
            <a:r>
              <a:rPr lang="en-US" b="1" dirty="0">
                <a:ea typeface="+mn-lt"/>
                <a:cs typeface="+mn-lt"/>
              </a:rPr>
              <a:t> </a:t>
            </a:r>
            <a:r>
              <a:rPr lang="en-US" dirty="0">
                <a:ea typeface="+mn-lt"/>
                <a:cs typeface="+mn-lt"/>
              </a:rPr>
              <a:t>The movement or pose of a figure that helps express emotion or action.</a:t>
            </a:r>
            <a:endParaRPr lang="en-US">
              <a:cs typeface="Arial"/>
            </a:endParaRPr>
          </a:p>
          <a:p>
            <a:pPr marL="128270" indent="-128270"/>
            <a:r>
              <a:rPr lang="en-US" b="1" dirty="0">
                <a:solidFill>
                  <a:schemeClr val="accent2"/>
                </a:solidFill>
                <a:ea typeface="+mn-lt"/>
                <a:cs typeface="+mn-lt"/>
              </a:rPr>
              <a:t>Expression:</a:t>
            </a:r>
            <a:r>
              <a:rPr lang="en-US" b="1" dirty="0">
                <a:solidFill>
                  <a:srgbClr val="000000"/>
                </a:solidFill>
                <a:ea typeface="+mn-lt"/>
                <a:cs typeface="+mn-lt"/>
              </a:rPr>
              <a:t> </a:t>
            </a:r>
            <a:r>
              <a:rPr lang="en-US" dirty="0">
                <a:ea typeface="+mn-lt"/>
                <a:cs typeface="+mn-lt"/>
              </a:rPr>
              <a:t>Facial or body language that shows how a character feels.</a:t>
            </a:r>
            <a:endParaRPr lang="en-US">
              <a:cs typeface="Arial"/>
            </a:endParaRPr>
          </a:p>
          <a:p>
            <a:pPr marL="128270" indent="-128270"/>
            <a:r>
              <a:rPr lang="en-US" b="1" dirty="0">
                <a:solidFill>
                  <a:schemeClr val="accent2"/>
                </a:solidFill>
                <a:ea typeface="+mn-lt"/>
                <a:cs typeface="+mn-lt"/>
              </a:rPr>
              <a:t>Plot:</a:t>
            </a:r>
            <a:r>
              <a:rPr lang="en-US" dirty="0">
                <a:ea typeface="+mn-lt"/>
                <a:cs typeface="+mn-lt"/>
              </a:rPr>
              <a:t> The sequence of events in a </a:t>
            </a:r>
            <a:r>
              <a:rPr lang="en-US" dirty="0">
                <a:solidFill>
                  <a:srgbClr val="000000"/>
                </a:solidFill>
                <a:ea typeface="+mn-lt"/>
                <a:cs typeface="+mn-lt"/>
              </a:rPr>
              <a:t>story.</a:t>
            </a:r>
            <a:endParaRPr lang="en-US">
              <a:cs typeface="Arial"/>
            </a:endParaRPr>
          </a:p>
          <a:p>
            <a:pPr marL="128270" indent="-128270"/>
            <a:r>
              <a:rPr lang="en-US" b="1" dirty="0">
                <a:solidFill>
                  <a:schemeClr val="accent2"/>
                </a:solidFill>
                <a:ea typeface="+mn-lt"/>
                <a:cs typeface="+mn-lt"/>
              </a:rPr>
              <a:t>Theme:</a:t>
            </a:r>
            <a:r>
              <a:rPr lang="en-US" b="1" dirty="0">
                <a:ea typeface="+mn-lt"/>
                <a:cs typeface="+mn-lt"/>
              </a:rPr>
              <a:t> </a:t>
            </a:r>
            <a:r>
              <a:rPr lang="en-US" dirty="0">
                <a:ea typeface="+mn-lt"/>
                <a:cs typeface="+mn-lt"/>
              </a:rPr>
              <a:t>The central idea or message in a story or artwork.</a:t>
            </a:r>
            <a:endParaRPr lang="en-US">
              <a:cs typeface="Arial"/>
            </a:endParaRPr>
          </a:p>
          <a:p>
            <a:pPr marL="128270" indent="-128270"/>
            <a:r>
              <a:rPr lang="en-US" b="1" dirty="0">
                <a:solidFill>
                  <a:schemeClr val="accent2"/>
                </a:solidFill>
                <a:ea typeface="+mn-lt"/>
                <a:cs typeface="+mn-lt"/>
              </a:rPr>
              <a:t>Imagery:</a:t>
            </a:r>
            <a:r>
              <a:rPr lang="en-US" b="1" dirty="0">
                <a:ea typeface="+mn-lt"/>
                <a:cs typeface="+mn-lt"/>
              </a:rPr>
              <a:t> </a:t>
            </a:r>
            <a:r>
              <a:rPr lang="en-US" dirty="0">
                <a:ea typeface="+mn-lt"/>
                <a:cs typeface="+mn-lt"/>
              </a:rPr>
              <a:t>Descriptive language or visual elements that appeal to the senses.</a:t>
            </a:r>
            <a:endParaRPr lang="en-US">
              <a:cs typeface="Arial"/>
            </a:endParaRPr>
          </a:p>
          <a:p>
            <a:pPr marL="128270" indent="-128270"/>
            <a:r>
              <a:rPr lang="en-US" b="1" dirty="0">
                <a:solidFill>
                  <a:schemeClr val="accent2"/>
                </a:solidFill>
                <a:ea typeface="+mn-lt"/>
                <a:cs typeface="+mn-lt"/>
              </a:rPr>
              <a:t>Dialogue:</a:t>
            </a:r>
            <a:r>
              <a:rPr lang="en-US" dirty="0">
                <a:solidFill>
                  <a:schemeClr val="accent2"/>
                </a:solidFill>
                <a:ea typeface="+mn-lt"/>
                <a:cs typeface="+mn-lt"/>
              </a:rPr>
              <a:t> </a:t>
            </a:r>
            <a:r>
              <a:rPr lang="en-US" dirty="0">
                <a:ea typeface="+mn-lt"/>
                <a:cs typeface="+mn-lt"/>
              </a:rPr>
              <a:t>Conversation between characters that can be suggested or imagined in a scene. Can be an inner dialogue within the mind of a single character.</a:t>
            </a:r>
            <a:endParaRPr lang="en-US" dirty="0"/>
          </a:p>
        </p:txBody>
      </p:sp>
    </p:spTree>
    <p:extLst>
      <p:ext uri="{BB962C8B-B14F-4D97-AF65-F5344CB8AC3E}">
        <p14:creationId xmlns:p14="http://schemas.microsoft.com/office/powerpoint/2010/main" val="32996039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9A84A-CA66-AE98-8D65-D84626B1B8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A3BBC5-8013-7C45-36FD-2A47C8193676}"/>
              </a:ext>
            </a:extLst>
          </p:cNvPr>
          <p:cNvSpPr>
            <a:spLocks noGrp="1"/>
          </p:cNvSpPr>
          <p:nvPr>
            <p:ph type="title"/>
          </p:nvPr>
        </p:nvSpPr>
        <p:spPr>
          <a:xfrm>
            <a:off x="4863402" y="541767"/>
            <a:ext cx="7137407" cy="2466975"/>
          </a:xfrm>
        </p:spPr>
        <p:txBody>
          <a:bodyPr anchor="b">
            <a:normAutofit/>
          </a:bodyPr>
          <a:lstStyle/>
          <a:p>
            <a:r>
              <a:rPr lang="en-US"/>
              <a:t>Demonstration of Learning (DOL)</a:t>
            </a:r>
          </a:p>
        </p:txBody>
      </p:sp>
      <p:sp>
        <p:nvSpPr>
          <p:cNvPr id="4" name="Text Placeholder 3">
            <a:extLst>
              <a:ext uri="{FF2B5EF4-FFF2-40B4-BE49-F238E27FC236}">
                <a16:creationId xmlns:a16="http://schemas.microsoft.com/office/drawing/2014/main" id="{6B978D8F-BC24-F1D4-4622-F878652080B2}"/>
              </a:ext>
            </a:extLst>
          </p:cNvPr>
          <p:cNvSpPr>
            <a:spLocks noGrp="1"/>
          </p:cNvSpPr>
          <p:nvPr>
            <p:ph type="body" sz="quarter" idx="13"/>
          </p:nvPr>
        </p:nvSpPr>
        <p:spPr>
          <a:xfrm>
            <a:off x="4860553" y="3966844"/>
            <a:ext cx="7137400" cy="1519237"/>
          </a:xfrm>
        </p:spPr>
        <p:txBody>
          <a:bodyPr vert="horz" lIns="0" tIns="0" rIns="0" bIns="0" rtlCol="0" anchor="t">
            <a:normAutofit/>
          </a:bodyPr>
          <a:lstStyle/>
          <a:p>
            <a:pPr marL="0" indent="0">
              <a:spcAft>
                <a:spcPts val="600"/>
              </a:spcAft>
            </a:pPr>
            <a:r>
              <a:rPr lang="en-US" sz="1900" dirty="0">
                <a:solidFill>
                  <a:schemeClr val="accent2"/>
                </a:solidFill>
                <a:latin typeface="Arial"/>
                <a:cs typeface="Arial"/>
              </a:rPr>
              <a:t>Write a sentence using each vocabulary word on your handout based on the image to the left.</a:t>
            </a:r>
            <a:endParaRPr lang="en-US" dirty="0">
              <a:solidFill>
                <a:schemeClr val="accent2"/>
              </a:solidFill>
            </a:endParaRPr>
          </a:p>
        </p:txBody>
      </p:sp>
      <p:pic>
        <p:nvPicPr>
          <p:cNvPr id="7" name="Content Placeholder 6" descr="A painting of a person sitting in a room&#10;&#10;AI-generated content may be incorrect.">
            <a:extLst>
              <a:ext uri="{FF2B5EF4-FFF2-40B4-BE49-F238E27FC236}">
                <a16:creationId xmlns:a16="http://schemas.microsoft.com/office/drawing/2014/main" id="{49813A89-AC8E-8047-FBDE-15F977563F5D}"/>
              </a:ext>
            </a:extLst>
          </p:cNvPr>
          <p:cNvPicPr>
            <a:picLocks noGrp="1" noChangeAspect="1"/>
          </p:cNvPicPr>
          <p:nvPr>
            <p:ph sz="quarter" idx="14"/>
          </p:nvPr>
        </p:nvPicPr>
        <p:blipFill>
          <a:blip r:embed="rId2"/>
          <a:srcRect l="19846" r="13672"/>
          <a:stretch>
            <a:fillRect/>
          </a:stretch>
        </p:blipFill>
        <p:spPr>
          <a:xfrm>
            <a:off x="20" y="10"/>
            <a:ext cx="4570789" cy="6857990"/>
          </a:xfrm>
          <a:prstGeom prst="rect">
            <a:avLst/>
          </a:prstGeom>
          <a:noFill/>
        </p:spPr>
      </p:pic>
    </p:spTree>
    <p:extLst>
      <p:ext uri="{BB962C8B-B14F-4D97-AF65-F5344CB8AC3E}">
        <p14:creationId xmlns:p14="http://schemas.microsoft.com/office/powerpoint/2010/main" val="25764465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77600-814C-5B41-B325-3C1D1F7B4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BAD22-2605-0275-5D7D-F5B07569983D}"/>
              </a:ext>
            </a:extLst>
          </p:cNvPr>
          <p:cNvSpPr>
            <a:spLocks noGrp="1"/>
          </p:cNvSpPr>
          <p:nvPr>
            <p:ph type="title"/>
          </p:nvPr>
        </p:nvSpPr>
        <p:spPr>
          <a:xfrm>
            <a:off x="4863402" y="541767"/>
            <a:ext cx="7137407" cy="2466975"/>
          </a:xfrm>
        </p:spPr>
        <p:txBody>
          <a:bodyPr anchor="b">
            <a:normAutofit/>
          </a:bodyPr>
          <a:lstStyle/>
          <a:p>
            <a:r>
              <a:rPr lang="en-US"/>
              <a:t>Learning to Look: </a:t>
            </a:r>
            <a:br>
              <a:rPr lang="en-US"/>
            </a:br>
            <a:r>
              <a:rPr lang="en-US"/>
              <a:t>Art &amp; Emotion Tour</a:t>
            </a:r>
          </a:p>
        </p:txBody>
      </p:sp>
      <p:sp>
        <p:nvSpPr>
          <p:cNvPr id="3" name="Text Placeholder 2">
            <a:extLst>
              <a:ext uri="{FF2B5EF4-FFF2-40B4-BE49-F238E27FC236}">
                <a16:creationId xmlns:a16="http://schemas.microsoft.com/office/drawing/2014/main" id="{E6BF5C40-B8F9-F14E-F49E-58D0EB4E52BD}"/>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dirty="0">
                <a:solidFill>
                  <a:schemeClr val="accent2"/>
                </a:solidFill>
                <a:latin typeface="Arial"/>
                <a:cs typeface="Arial"/>
              </a:rPr>
              <a:t>K – 6th Grade</a:t>
            </a:r>
          </a:p>
        </p:txBody>
      </p:sp>
      <p:sp>
        <p:nvSpPr>
          <p:cNvPr id="4" name="Text Placeholder 3">
            <a:extLst>
              <a:ext uri="{FF2B5EF4-FFF2-40B4-BE49-F238E27FC236}">
                <a16:creationId xmlns:a16="http://schemas.microsoft.com/office/drawing/2014/main" id="{13E63B88-BDB9-0D29-A862-1F4DE459B700}"/>
              </a:ext>
            </a:extLst>
          </p:cNvPr>
          <p:cNvSpPr>
            <a:spLocks noGrp="1"/>
          </p:cNvSpPr>
          <p:nvPr>
            <p:ph type="body" sz="quarter" idx="13"/>
          </p:nvPr>
        </p:nvSpPr>
        <p:spPr>
          <a:xfrm>
            <a:off x="4860553" y="3966844"/>
            <a:ext cx="7137400" cy="1519237"/>
          </a:xfrm>
        </p:spPr>
        <p:txBody>
          <a:bodyPr anchor="ctr">
            <a:normAutofit/>
          </a:bodyPr>
          <a:lstStyle/>
          <a:p>
            <a:pPr marL="0" indent="0">
              <a:spcAft>
                <a:spcPts val="600"/>
              </a:spcAft>
            </a:pPr>
            <a:r>
              <a:rPr lang="en-US" sz="1700"/>
              <a:t>Students will explore how artists express emotions through color, facial expressions, and composition. Through guided discussions and activities, students will practice social-emotional skills such as identifying feelings, empathy, and perspective-taking. By connecting their own emotions to works of art, students will build confidence in expressing their thoughts while developing a deeper understanding of themselves and others. </a:t>
            </a:r>
          </a:p>
        </p:txBody>
      </p:sp>
      <p:pic>
        <p:nvPicPr>
          <p:cNvPr id="7" name="Content Placeholder 6" descr="A black and white painting&#10;&#10;AI-generated content may be incorrect.">
            <a:extLst>
              <a:ext uri="{FF2B5EF4-FFF2-40B4-BE49-F238E27FC236}">
                <a16:creationId xmlns:a16="http://schemas.microsoft.com/office/drawing/2014/main" id="{0E4E7063-E573-CB82-AFAF-CDA44E5EDA4A}"/>
              </a:ext>
            </a:extLst>
          </p:cNvPr>
          <p:cNvPicPr>
            <a:picLocks noGrp="1" noChangeAspect="1"/>
          </p:cNvPicPr>
          <p:nvPr>
            <p:ph sz="quarter" idx="14"/>
          </p:nvPr>
        </p:nvPicPr>
        <p:blipFill>
          <a:blip r:embed="rId2"/>
          <a:srcRect r="16948"/>
          <a:stretch>
            <a:fillRect/>
          </a:stretch>
        </p:blipFill>
        <p:spPr>
          <a:xfrm>
            <a:off x="20" y="10"/>
            <a:ext cx="4570789" cy="6857990"/>
          </a:xfrm>
          <a:prstGeom prst="rect">
            <a:avLst/>
          </a:prstGeom>
          <a:noFill/>
        </p:spPr>
      </p:pic>
    </p:spTree>
    <p:extLst>
      <p:ext uri="{BB962C8B-B14F-4D97-AF65-F5344CB8AC3E}">
        <p14:creationId xmlns:p14="http://schemas.microsoft.com/office/powerpoint/2010/main" val="4441002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5667-788C-09B3-7B4F-4C4801475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25F14-8923-D5CC-A507-2E05E2D40919}"/>
              </a:ext>
            </a:extLst>
          </p:cNvPr>
          <p:cNvSpPr>
            <a:spLocks noGrp="1"/>
          </p:cNvSpPr>
          <p:nvPr>
            <p:ph type="title"/>
          </p:nvPr>
        </p:nvSpPr>
        <p:spPr/>
        <p:txBody>
          <a:bodyPr/>
          <a:lstStyle/>
          <a:p>
            <a:r>
              <a:rPr lang="en-US" sz="3000">
                <a:solidFill>
                  <a:schemeClr val="accent2"/>
                </a:solidFill>
                <a:latin typeface="Georgia"/>
              </a:rPr>
              <a:t>Learning to Look: Art &amp; Emotion Tour Objectives</a:t>
            </a:r>
            <a:endParaRPr lang="en-US" sz="3000">
              <a:solidFill>
                <a:schemeClr val="accent2"/>
              </a:solidFill>
            </a:endParaRPr>
          </a:p>
        </p:txBody>
      </p:sp>
      <p:sp>
        <p:nvSpPr>
          <p:cNvPr id="3" name="Content Placeholder 2">
            <a:extLst>
              <a:ext uri="{FF2B5EF4-FFF2-40B4-BE49-F238E27FC236}">
                <a16:creationId xmlns:a16="http://schemas.microsoft.com/office/drawing/2014/main" id="{CAD9F74A-058A-1357-B60A-F555A6A8FA4C}"/>
              </a:ext>
            </a:extLst>
          </p:cNvPr>
          <p:cNvSpPr>
            <a:spLocks noGrp="1"/>
          </p:cNvSpPr>
          <p:nvPr>
            <p:ph idx="1"/>
          </p:nvPr>
        </p:nvSpPr>
        <p:spPr>
          <a:xfrm>
            <a:off x="554776" y="960583"/>
            <a:ext cx="10796069" cy="5089236"/>
          </a:xfrm>
        </p:spPr>
        <p:txBody>
          <a:bodyPr>
            <a:normAutofit/>
          </a:bodyPr>
          <a:lstStyle/>
          <a:p>
            <a:pPr marL="0" indent="0">
              <a:buNone/>
            </a:pPr>
            <a:r>
              <a:rPr lang="en-US" sz="2400">
                <a:cs typeface="Arial"/>
              </a:rPr>
              <a:t>Students will be able to...</a:t>
            </a:r>
          </a:p>
          <a:p>
            <a:pPr marL="128270" indent="-128270"/>
            <a:r>
              <a:rPr lang="en-US" sz="2400">
                <a:solidFill>
                  <a:schemeClr val="accent2"/>
                </a:solidFill>
                <a:ea typeface="+mn-lt"/>
                <a:cs typeface="+mn-lt"/>
              </a:rPr>
              <a:t>identify how artists use visual elements—such as color, facial expressions, and composition—to express emotions in works of art, </a:t>
            </a:r>
          </a:p>
          <a:p>
            <a:pPr marL="128270" indent="-128270"/>
            <a:r>
              <a:rPr lang="en-US" sz="2400">
                <a:solidFill>
                  <a:schemeClr val="accent2"/>
                </a:solidFill>
                <a:ea typeface="+mn-lt"/>
                <a:cs typeface="+mn-lt"/>
              </a:rPr>
              <a:t>interpret the emotions and perspectives of characters in artworks, using visual clues to support inferences, and </a:t>
            </a:r>
            <a:endParaRPr lang="en-US">
              <a:solidFill>
                <a:schemeClr val="accent2"/>
              </a:solidFill>
              <a:ea typeface="+mn-lt"/>
              <a:cs typeface="+mn-lt"/>
            </a:endParaRPr>
          </a:p>
          <a:p>
            <a:pPr marL="128270" indent="-128270"/>
            <a:r>
              <a:rPr lang="en-US" sz="2400">
                <a:solidFill>
                  <a:schemeClr val="accent2"/>
                </a:solidFill>
                <a:ea typeface="+mn-lt"/>
                <a:cs typeface="+mn-lt"/>
              </a:rPr>
              <a:t>make personal connections to works of art by reflecting on and expressing their own emotions and experiences.</a:t>
            </a:r>
            <a:endParaRPr lang="en-US">
              <a:solidFill>
                <a:schemeClr val="accent2"/>
              </a:solidFill>
              <a:cs typeface="Arial"/>
            </a:endParaRPr>
          </a:p>
        </p:txBody>
      </p:sp>
    </p:spTree>
    <p:extLst>
      <p:ext uri="{BB962C8B-B14F-4D97-AF65-F5344CB8AC3E}">
        <p14:creationId xmlns:p14="http://schemas.microsoft.com/office/powerpoint/2010/main" val="677464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C57BD-74C0-8AF0-1AE5-1AA454FD8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7A969-5089-F95C-1ABC-D1AF65B36FC5}"/>
              </a:ext>
            </a:extLst>
          </p:cNvPr>
          <p:cNvSpPr>
            <a:spLocks noGrp="1"/>
          </p:cNvSpPr>
          <p:nvPr>
            <p:ph type="title"/>
          </p:nvPr>
        </p:nvSpPr>
        <p:spPr/>
        <p:txBody>
          <a:bodyPr/>
          <a:lstStyle/>
          <a:p>
            <a:r>
              <a:rPr lang="en-US" sz="3000">
                <a:solidFill>
                  <a:schemeClr val="accent2"/>
                </a:solidFill>
                <a:latin typeface="Georgia"/>
              </a:rPr>
              <a:t>Learning to Look: Art &amp; Emotion Tour Vocabulary</a:t>
            </a:r>
            <a:endParaRPr lang="en-US" sz="3000">
              <a:solidFill>
                <a:schemeClr val="accent2"/>
              </a:solidFill>
            </a:endParaRPr>
          </a:p>
        </p:txBody>
      </p:sp>
      <p:sp>
        <p:nvSpPr>
          <p:cNvPr id="3" name="Content Placeholder 2">
            <a:extLst>
              <a:ext uri="{FF2B5EF4-FFF2-40B4-BE49-F238E27FC236}">
                <a16:creationId xmlns:a16="http://schemas.microsoft.com/office/drawing/2014/main" id="{58E74AE8-FD94-F277-A656-E8DD6FE2B16F}"/>
              </a:ext>
            </a:extLst>
          </p:cNvPr>
          <p:cNvSpPr>
            <a:spLocks noGrp="1"/>
          </p:cNvSpPr>
          <p:nvPr>
            <p:ph idx="1"/>
          </p:nvPr>
        </p:nvSpPr>
        <p:spPr>
          <a:xfrm>
            <a:off x="561593" y="960583"/>
            <a:ext cx="10964299" cy="5642300"/>
          </a:xfrm>
        </p:spPr>
        <p:txBody>
          <a:bodyPr vert="horz" lIns="91440" tIns="45720" rIns="91440" bIns="45720" rtlCol="0" anchor="ctr">
            <a:noAutofit/>
          </a:bodyPr>
          <a:lstStyle/>
          <a:p>
            <a:pPr marL="128270" indent="-128270"/>
            <a:r>
              <a:rPr lang="en-US" b="1">
                <a:solidFill>
                  <a:schemeClr val="accent2"/>
                </a:solidFill>
                <a:ea typeface="+mn-lt"/>
                <a:cs typeface="+mn-lt"/>
              </a:rPr>
              <a:t>Color:</a:t>
            </a:r>
            <a:r>
              <a:rPr lang="en-US" b="1">
                <a:solidFill>
                  <a:srgbClr val="000000"/>
                </a:solidFill>
                <a:ea typeface="+mn-lt"/>
                <a:cs typeface="+mn-lt"/>
              </a:rPr>
              <a:t> </a:t>
            </a:r>
            <a:r>
              <a:rPr lang="en-US">
                <a:ea typeface="+mn-lt"/>
                <a:cs typeface="+mn-lt"/>
              </a:rPr>
              <a:t>the way we see light; artists use color to show feeling</a:t>
            </a:r>
          </a:p>
          <a:p>
            <a:pPr marL="128270" indent="-128270"/>
            <a:r>
              <a:rPr lang="en-US" b="1">
                <a:solidFill>
                  <a:schemeClr val="accent2"/>
                </a:solidFill>
                <a:ea typeface="+mn-lt"/>
                <a:cs typeface="+mn-lt"/>
              </a:rPr>
              <a:t>Line:</a:t>
            </a:r>
            <a:r>
              <a:rPr lang="en-US" b="1">
                <a:ea typeface="+mn-lt"/>
                <a:cs typeface="+mn-lt"/>
              </a:rPr>
              <a:t> </a:t>
            </a:r>
            <a:r>
              <a:rPr lang="en-US">
                <a:ea typeface="+mn-lt"/>
                <a:cs typeface="+mn-lt"/>
              </a:rPr>
              <a:t>a mark that can show movement, emotion, or shape</a:t>
            </a:r>
            <a:endParaRPr lang="en-US">
              <a:cs typeface="Arial"/>
            </a:endParaRPr>
          </a:p>
          <a:p>
            <a:pPr marL="128270" indent="-128270"/>
            <a:r>
              <a:rPr lang="en-US" b="1">
                <a:solidFill>
                  <a:schemeClr val="accent2"/>
                </a:solidFill>
                <a:ea typeface="+mn-lt"/>
                <a:cs typeface="+mn-lt"/>
              </a:rPr>
              <a:t>Shape:</a:t>
            </a:r>
            <a:r>
              <a:rPr lang="en-US">
                <a:solidFill>
                  <a:srgbClr val="000000"/>
                </a:solidFill>
                <a:ea typeface="+mn-lt"/>
                <a:cs typeface="+mn-lt"/>
              </a:rPr>
              <a:t> </a:t>
            </a:r>
            <a:r>
              <a:rPr lang="en-US">
                <a:ea typeface="+mn-lt"/>
                <a:cs typeface="+mn-lt"/>
              </a:rPr>
              <a:t>flat areas made by lines (like circles, squares, or blobs)</a:t>
            </a:r>
            <a:endParaRPr lang="en-US">
              <a:cs typeface="Arial"/>
            </a:endParaRPr>
          </a:p>
          <a:p>
            <a:pPr marL="128270" indent="-128270"/>
            <a:r>
              <a:rPr lang="en-US" b="1">
                <a:solidFill>
                  <a:schemeClr val="accent2"/>
                </a:solidFill>
                <a:ea typeface="+mn-lt"/>
                <a:cs typeface="+mn-lt"/>
              </a:rPr>
              <a:t>Texture: </a:t>
            </a:r>
            <a:r>
              <a:rPr lang="en-US">
                <a:ea typeface="+mn-lt"/>
                <a:cs typeface="+mn-lt"/>
              </a:rPr>
              <a:t>how</a:t>
            </a:r>
            <a:r>
              <a:rPr lang="en-US">
                <a:solidFill>
                  <a:srgbClr val="000000"/>
                </a:solidFill>
                <a:ea typeface="+mn-lt"/>
                <a:cs typeface="+mn-lt"/>
              </a:rPr>
              <a:t> something</a:t>
            </a:r>
            <a:r>
              <a:rPr lang="en-US">
                <a:ea typeface="+mn-lt"/>
                <a:cs typeface="+mn-lt"/>
              </a:rPr>
              <a:t> feels or looks like it feels (rough, smooth, bumpy)</a:t>
            </a:r>
            <a:endParaRPr lang="en-US">
              <a:cs typeface="Arial"/>
            </a:endParaRPr>
          </a:p>
          <a:p>
            <a:pPr marL="128270" indent="-128270"/>
            <a:r>
              <a:rPr lang="en-US" b="1">
                <a:solidFill>
                  <a:schemeClr val="accent2"/>
                </a:solidFill>
                <a:ea typeface="+mn-lt"/>
                <a:cs typeface="+mn-lt"/>
              </a:rPr>
              <a:t>Composition:</a:t>
            </a:r>
            <a:r>
              <a:rPr lang="en-US">
                <a:solidFill>
                  <a:schemeClr val="accent2"/>
                </a:solidFill>
                <a:ea typeface="+mn-lt"/>
                <a:cs typeface="+mn-lt"/>
              </a:rPr>
              <a:t> </a:t>
            </a:r>
            <a:r>
              <a:rPr lang="en-US">
                <a:solidFill>
                  <a:srgbClr val="000000"/>
                </a:solidFill>
                <a:ea typeface="+mn-lt"/>
                <a:cs typeface="+mn-lt"/>
              </a:rPr>
              <a:t>how everything is arranged </a:t>
            </a:r>
            <a:r>
              <a:rPr lang="en-US">
                <a:ea typeface="+mn-lt"/>
                <a:cs typeface="+mn-lt"/>
              </a:rPr>
              <a:t>in </a:t>
            </a:r>
            <a:r>
              <a:rPr lang="en-US">
                <a:solidFill>
                  <a:srgbClr val="000000"/>
                </a:solidFill>
                <a:ea typeface="+mn-lt"/>
                <a:cs typeface="+mn-lt"/>
              </a:rPr>
              <a:t>the </a:t>
            </a:r>
            <a:r>
              <a:rPr lang="en-US">
                <a:ea typeface="+mn-lt"/>
                <a:cs typeface="+mn-lt"/>
              </a:rPr>
              <a:t>artwork</a:t>
            </a:r>
          </a:p>
          <a:p>
            <a:pPr marL="128270" indent="-128270"/>
            <a:r>
              <a:rPr lang="en-US" b="1">
                <a:solidFill>
                  <a:schemeClr val="accent2"/>
                </a:solidFill>
                <a:ea typeface="+mn-lt"/>
                <a:cs typeface="+mn-lt"/>
              </a:rPr>
              <a:t>Portrait: </a:t>
            </a:r>
            <a:r>
              <a:rPr lang="en-US">
                <a:ea typeface="+mn-lt"/>
                <a:cs typeface="+mn-lt"/>
              </a:rPr>
              <a:t>a picture of a person</a:t>
            </a:r>
            <a:endParaRPr lang="en-US">
              <a:cs typeface="Arial"/>
            </a:endParaRPr>
          </a:p>
          <a:p>
            <a:pPr marL="128270" indent="-128270"/>
            <a:r>
              <a:rPr lang="en-US" b="1">
                <a:solidFill>
                  <a:schemeClr val="accent2"/>
                </a:solidFill>
                <a:ea typeface="+mn-lt"/>
                <a:cs typeface="+mn-lt"/>
              </a:rPr>
              <a:t>Figure:</a:t>
            </a:r>
            <a:r>
              <a:rPr lang="en-US">
                <a:solidFill>
                  <a:schemeClr val="accent2"/>
                </a:solidFill>
                <a:ea typeface="+mn-lt"/>
                <a:cs typeface="+mn-lt"/>
              </a:rPr>
              <a:t> </a:t>
            </a:r>
            <a:r>
              <a:rPr lang="en-US">
                <a:ea typeface="+mn-lt"/>
                <a:cs typeface="+mn-lt"/>
              </a:rPr>
              <a:t>a </a:t>
            </a:r>
            <a:r>
              <a:rPr lang="en-US">
                <a:solidFill>
                  <a:srgbClr val="000000"/>
                </a:solidFill>
                <a:ea typeface="+mn-lt"/>
                <a:cs typeface="+mn-lt"/>
              </a:rPr>
              <a:t>person or character in a </a:t>
            </a:r>
            <a:r>
              <a:rPr lang="en-US">
                <a:ea typeface="+mn-lt"/>
                <a:cs typeface="+mn-lt"/>
              </a:rPr>
              <a:t>work of art</a:t>
            </a:r>
            <a:endParaRPr lang="en-US">
              <a:cs typeface="Arial"/>
            </a:endParaRPr>
          </a:p>
          <a:p>
            <a:pPr marL="128270" indent="-128270"/>
            <a:r>
              <a:rPr lang="en-US" b="1">
                <a:solidFill>
                  <a:schemeClr val="accent2"/>
                </a:solidFill>
                <a:ea typeface="+mn-lt"/>
                <a:cs typeface="+mn-lt"/>
              </a:rPr>
              <a:t>Feelings:</a:t>
            </a:r>
            <a:r>
              <a:rPr lang="en-US">
                <a:ea typeface="+mn-lt"/>
                <a:cs typeface="+mn-lt"/>
              </a:rPr>
              <a:t> what we feel inside, such as happy </a:t>
            </a:r>
            <a:r>
              <a:rPr lang="en-US">
                <a:solidFill>
                  <a:srgbClr val="000000"/>
                </a:solidFill>
                <a:ea typeface="+mn-lt"/>
                <a:cs typeface="+mn-lt"/>
              </a:rPr>
              <a:t>or </a:t>
            </a:r>
            <a:r>
              <a:rPr lang="en-US">
                <a:ea typeface="+mn-lt"/>
                <a:cs typeface="+mn-lt"/>
              </a:rPr>
              <a:t>nervous</a:t>
            </a:r>
            <a:endParaRPr lang="en-US">
              <a:cs typeface="Arial"/>
            </a:endParaRPr>
          </a:p>
          <a:p>
            <a:pPr marL="128270" indent="-128270"/>
            <a:r>
              <a:rPr lang="en-US" b="1">
                <a:solidFill>
                  <a:schemeClr val="accent2"/>
                </a:solidFill>
                <a:ea typeface="+mn-lt"/>
                <a:cs typeface="+mn-lt"/>
              </a:rPr>
              <a:t>Empathy: </a:t>
            </a:r>
            <a:r>
              <a:rPr lang="en-US">
                <a:ea typeface="+mn-lt"/>
                <a:cs typeface="+mn-lt"/>
              </a:rPr>
              <a:t>understanding how someone else feels</a:t>
            </a:r>
            <a:endParaRPr lang="en-US">
              <a:cs typeface="Arial"/>
            </a:endParaRPr>
          </a:p>
          <a:p>
            <a:pPr marL="128270" indent="-128270"/>
            <a:r>
              <a:rPr lang="en-US" b="1">
                <a:solidFill>
                  <a:schemeClr val="accent2"/>
                </a:solidFill>
                <a:ea typeface="+mn-lt"/>
                <a:cs typeface="+mn-lt"/>
              </a:rPr>
              <a:t>Perspective:</a:t>
            </a:r>
            <a:r>
              <a:rPr lang="en-US">
                <a:ea typeface="+mn-lt"/>
                <a:cs typeface="+mn-lt"/>
              </a:rPr>
              <a:t> seeing things</a:t>
            </a:r>
            <a:r>
              <a:rPr lang="en-US">
                <a:solidFill>
                  <a:srgbClr val="000000"/>
                </a:solidFill>
                <a:ea typeface="+mn-lt"/>
                <a:cs typeface="+mn-lt"/>
              </a:rPr>
              <a:t> from</a:t>
            </a:r>
            <a:r>
              <a:rPr lang="en-US">
                <a:ea typeface="+mn-lt"/>
                <a:cs typeface="+mn-lt"/>
              </a:rPr>
              <a:t> another person’s point of </a:t>
            </a:r>
            <a:r>
              <a:rPr lang="en-US">
                <a:solidFill>
                  <a:srgbClr val="000000"/>
                </a:solidFill>
                <a:ea typeface="+mn-lt"/>
                <a:cs typeface="+mn-lt"/>
              </a:rPr>
              <a:t>view</a:t>
            </a:r>
            <a:endParaRPr lang="en-US">
              <a:cs typeface="Arial"/>
            </a:endParaRPr>
          </a:p>
          <a:p>
            <a:pPr marL="128270" indent="-128270"/>
            <a:r>
              <a:rPr lang="en-US" b="1">
                <a:solidFill>
                  <a:schemeClr val="accent2"/>
                </a:solidFill>
                <a:ea typeface="+mn-lt"/>
                <a:cs typeface="+mn-lt"/>
              </a:rPr>
              <a:t>Expression: </a:t>
            </a:r>
            <a:r>
              <a:rPr lang="en-US">
                <a:ea typeface="+mn-lt"/>
                <a:cs typeface="+mn-lt"/>
              </a:rPr>
              <a:t>showing how you feel (with your face, body, or </a:t>
            </a:r>
            <a:r>
              <a:rPr lang="en-US">
                <a:solidFill>
                  <a:srgbClr val="000000"/>
                </a:solidFill>
                <a:ea typeface="+mn-lt"/>
                <a:cs typeface="+mn-lt"/>
              </a:rPr>
              <a:t>voice)</a:t>
            </a:r>
            <a:endParaRPr lang="en-US">
              <a:cs typeface="Arial"/>
            </a:endParaRPr>
          </a:p>
          <a:p>
            <a:pPr marL="128270" indent="-128270"/>
            <a:r>
              <a:rPr lang="en-US" b="1">
                <a:solidFill>
                  <a:schemeClr val="accent2"/>
                </a:solidFill>
                <a:ea typeface="+mn-lt"/>
                <a:cs typeface="+mn-lt"/>
              </a:rPr>
              <a:t>Mood:</a:t>
            </a:r>
            <a:r>
              <a:rPr lang="en-US">
                <a:ea typeface="+mn-lt"/>
                <a:cs typeface="+mn-lt"/>
              </a:rPr>
              <a:t> the feeling or atmosphere in the artwork</a:t>
            </a:r>
          </a:p>
          <a:p>
            <a:pPr marL="128270" indent="-128270"/>
            <a:r>
              <a:rPr lang="en-US" b="1">
                <a:solidFill>
                  <a:schemeClr val="accent2"/>
                </a:solidFill>
                <a:ea typeface="+mn-lt"/>
                <a:cs typeface="+mn-lt"/>
              </a:rPr>
              <a:t>Body language:</a:t>
            </a:r>
            <a:r>
              <a:rPr lang="en-US" b="1">
                <a:ea typeface="+mn-lt"/>
                <a:cs typeface="+mn-lt"/>
              </a:rPr>
              <a:t> </a:t>
            </a:r>
            <a:r>
              <a:rPr lang="en-US">
                <a:ea typeface="+mn-lt"/>
                <a:cs typeface="+mn-lt"/>
              </a:rPr>
              <a:t>the way </a:t>
            </a:r>
            <a:r>
              <a:rPr lang="en-US">
                <a:solidFill>
                  <a:srgbClr val="000000"/>
                </a:solidFill>
                <a:ea typeface="+mn-lt"/>
                <a:cs typeface="+mn-lt"/>
              </a:rPr>
              <a:t>someone’s </a:t>
            </a:r>
            <a:r>
              <a:rPr lang="en-US">
                <a:ea typeface="+mn-lt"/>
                <a:cs typeface="+mn-lt"/>
              </a:rPr>
              <a:t>body shows how they feel</a:t>
            </a:r>
            <a:endParaRPr lang="en-US">
              <a:cs typeface="Arial"/>
            </a:endParaRPr>
          </a:p>
          <a:p>
            <a:pPr marL="128270" indent="-128270"/>
            <a:r>
              <a:rPr lang="en-US" b="1">
                <a:solidFill>
                  <a:schemeClr val="accent2"/>
                </a:solidFill>
                <a:ea typeface="+mn-lt"/>
                <a:cs typeface="+mn-lt"/>
              </a:rPr>
              <a:t>Facial expression:</a:t>
            </a:r>
            <a:r>
              <a:rPr lang="en-US">
                <a:solidFill>
                  <a:srgbClr val="000000"/>
                </a:solidFill>
                <a:ea typeface="+mn-lt"/>
                <a:cs typeface="+mn-lt"/>
              </a:rPr>
              <a:t> </a:t>
            </a:r>
            <a:r>
              <a:rPr lang="en-US">
                <a:ea typeface="+mn-lt"/>
                <a:cs typeface="+mn-lt"/>
              </a:rPr>
              <a:t>how someone’s face shows a feeling</a:t>
            </a:r>
            <a:endParaRPr lang="en-US"/>
          </a:p>
        </p:txBody>
      </p:sp>
    </p:spTree>
    <p:extLst>
      <p:ext uri="{BB962C8B-B14F-4D97-AF65-F5344CB8AC3E}">
        <p14:creationId xmlns:p14="http://schemas.microsoft.com/office/powerpoint/2010/main" val="1725181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DF950-64F3-92E4-EE0D-8EF496635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9F154-E850-B219-0899-368EDED72796}"/>
              </a:ext>
            </a:extLst>
          </p:cNvPr>
          <p:cNvSpPr>
            <a:spLocks noGrp="1"/>
          </p:cNvSpPr>
          <p:nvPr>
            <p:ph type="title"/>
          </p:nvPr>
        </p:nvSpPr>
        <p:spPr>
          <a:xfrm>
            <a:off x="4863402" y="541767"/>
            <a:ext cx="7137407" cy="2466975"/>
          </a:xfrm>
        </p:spPr>
        <p:txBody>
          <a:bodyPr anchor="b">
            <a:normAutofit/>
          </a:bodyPr>
          <a:lstStyle/>
          <a:p>
            <a:r>
              <a:rPr lang="en-US"/>
              <a:t>Demonstration of Learning (DOL)</a:t>
            </a:r>
          </a:p>
        </p:txBody>
      </p:sp>
      <p:sp>
        <p:nvSpPr>
          <p:cNvPr id="4" name="Text Placeholder 3">
            <a:extLst>
              <a:ext uri="{FF2B5EF4-FFF2-40B4-BE49-F238E27FC236}">
                <a16:creationId xmlns:a16="http://schemas.microsoft.com/office/drawing/2014/main" id="{74A64C86-D5A7-40DE-EB78-81989EDCD020}"/>
              </a:ext>
            </a:extLst>
          </p:cNvPr>
          <p:cNvSpPr>
            <a:spLocks noGrp="1"/>
          </p:cNvSpPr>
          <p:nvPr>
            <p:ph type="body" sz="quarter" idx="13"/>
          </p:nvPr>
        </p:nvSpPr>
        <p:spPr>
          <a:xfrm>
            <a:off x="4860553" y="3966844"/>
            <a:ext cx="7137400" cy="1519237"/>
          </a:xfrm>
        </p:spPr>
        <p:txBody>
          <a:bodyPr vert="horz" lIns="0" tIns="0" rIns="0" bIns="0" rtlCol="0" anchor="t">
            <a:normAutofit lnSpcReduction="10000"/>
          </a:bodyPr>
          <a:lstStyle/>
          <a:p>
            <a:pPr marL="0" indent="0">
              <a:spcAft>
                <a:spcPts val="600"/>
              </a:spcAft>
            </a:pPr>
            <a:r>
              <a:rPr lang="en-US" sz="1900" dirty="0">
                <a:solidFill>
                  <a:schemeClr val="accent2"/>
                </a:solidFill>
                <a:latin typeface="Arial"/>
                <a:cs typeface="Arial"/>
              </a:rPr>
              <a:t>Work in teams and take turns drawing a vocabulary word. The player who draws the word will give their team clues to help them guess it, but they may not say the word itself or use any part of it in their explanation. Teams will have two minutes to guess as many words as possible. The team that correctly guesses the most words within the time limit wins.</a:t>
            </a:r>
            <a:endParaRPr lang="en-US" dirty="0">
              <a:solidFill>
                <a:schemeClr val="accent2"/>
              </a:solidFill>
            </a:endParaRPr>
          </a:p>
        </p:txBody>
      </p:sp>
      <p:pic>
        <p:nvPicPr>
          <p:cNvPr id="6" name="Content Placeholder 5" descr="A landscape with a mountain in the distance&#10;&#10;AI-generated content may be incorrect.">
            <a:extLst>
              <a:ext uri="{FF2B5EF4-FFF2-40B4-BE49-F238E27FC236}">
                <a16:creationId xmlns:a16="http://schemas.microsoft.com/office/drawing/2014/main" id="{4DDC47CA-795A-9796-4F75-5FDFD427D5F2}"/>
              </a:ext>
            </a:extLst>
          </p:cNvPr>
          <p:cNvPicPr>
            <a:picLocks noGrp="1" noChangeAspect="1"/>
          </p:cNvPicPr>
          <p:nvPr>
            <p:ph sz="quarter" idx="14"/>
          </p:nvPr>
        </p:nvPicPr>
        <p:blipFill>
          <a:blip r:embed="rId2"/>
          <a:srcRect l="21601" r="33077" b="-1"/>
          <a:stretch>
            <a:fillRect/>
          </a:stretch>
        </p:blipFill>
        <p:spPr>
          <a:xfrm>
            <a:off x="20" y="10"/>
            <a:ext cx="4570789" cy="6857990"/>
          </a:xfrm>
          <a:prstGeom prst="rect">
            <a:avLst/>
          </a:prstGeom>
          <a:noFill/>
        </p:spPr>
      </p:pic>
    </p:spTree>
    <p:extLst>
      <p:ext uri="{BB962C8B-B14F-4D97-AF65-F5344CB8AC3E}">
        <p14:creationId xmlns:p14="http://schemas.microsoft.com/office/powerpoint/2010/main" val="18957297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FDAE61-443D-22AE-D01F-9FEB677AD009}"/>
              </a:ext>
            </a:extLst>
          </p:cNvPr>
          <p:cNvSpPr>
            <a:spLocks noGrp="1"/>
          </p:cNvSpPr>
          <p:nvPr>
            <p:ph type="body" sz="quarter" idx="10"/>
          </p:nvPr>
        </p:nvSpPr>
        <p:spPr/>
        <p:txBody>
          <a:bodyPr/>
          <a:lstStyle/>
          <a:p>
            <a:r>
              <a:rPr lang="en-US">
                <a:solidFill>
                  <a:schemeClr val="accent2"/>
                </a:solidFill>
                <a:latin typeface="Georgia"/>
                <a:cs typeface="Arial"/>
              </a:rPr>
              <a:t>See you soon at the Meadows Museum!</a:t>
            </a:r>
            <a:endParaRPr lang="en-US">
              <a:solidFill>
                <a:schemeClr val="accent2"/>
              </a:solidFill>
              <a:latin typeface="Georgia"/>
            </a:endParaRPr>
          </a:p>
        </p:txBody>
      </p:sp>
    </p:spTree>
    <p:extLst>
      <p:ext uri="{BB962C8B-B14F-4D97-AF65-F5344CB8AC3E}">
        <p14:creationId xmlns:p14="http://schemas.microsoft.com/office/powerpoint/2010/main" val="33168617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8AA95-6105-B051-0AF1-D96E3B7F6AB8}"/>
              </a:ext>
            </a:extLst>
          </p:cNvPr>
          <p:cNvSpPr>
            <a:spLocks noGrp="1"/>
          </p:cNvSpPr>
          <p:nvPr>
            <p:ph type="title"/>
          </p:nvPr>
        </p:nvSpPr>
        <p:spPr>
          <a:xfrm>
            <a:off x="4863402" y="2195513"/>
            <a:ext cx="7137407" cy="2466975"/>
          </a:xfrm>
        </p:spPr>
        <p:txBody>
          <a:bodyPr anchor="b">
            <a:normAutofit/>
          </a:bodyPr>
          <a:lstStyle/>
          <a:p>
            <a:r>
              <a:rPr lang="en-US"/>
              <a:t>Why do you think museums are important?</a:t>
            </a:r>
          </a:p>
        </p:txBody>
      </p:sp>
      <p:pic>
        <p:nvPicPr>
          <p:cNvPr id="10" name="Content Placeholder 6" descr="A picture containing gallery, indoor, scene, picture frame&#10;&#10;Description automatically generated">
            <a:extLst>
              <a:ext uri="{FF2B5EF4-FFF2-40B4-BE49-F238E27FC236}">
                <a16:creationId xmlns:a16="http://schemas.microsoft.com/office/drawing/2014/main" id="{EC764A75-2B0D-CCD5-AE7E-D7EBF22BAA5D}"/>
              </a:ext>
            </a:extLst>
          </p:cNvPr>
          <p:cNvPicPr>
            <a:picLocks noGrp="1" noChangeAspect="1"/>
          </p:cNvPicPr>
          <p:nvPr>
            <p:ph sz="quarter" idx="14"/>
          </p:nvPr>
        </p:nvPicPr>
        <p:blipFill rotWithShape="1">
          <a:blip r:embed="rId3"/>
          <a:srcRect l="14833" r="35180"/>
          <a:stretch/>
        </p:blipFill>
        <p:spPr>
          <a:xfrm>
            <a:off x="20" y="10"/>
            <a:ext cx="4570789" cy="6857990"/>
          </a:xfrm>
          <a:noFill/>
        </p:spPr>
      </p:pic>
    </p:spTree>
    <p:extLst>
      <p:ext uri="{BB962C8B-B14F-4D97-AF65-F5344CB8AC3E}">
        <p14:creationId xmlns:p14="http://schemas.microsoft.com/office/powerpoint/2010/main" val="1087184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974B1D-A546-6389-94D0-338ACD7EF9B4}"/>
              </a:ext>
            </a:extLst>
          </p:cNvPr>
          <p:cNvSpPr>
            <a:spLocks noGrp="1"/>
          </p:cNvSpPr>
          <p:nvPr>
            <p:ph type="title"/>
          </p:nvPr>
        </p:nvSpPr>
        <p:spPr>
          <a:xfrm>
            <a:off x="4863402" y="541768"/>
            <a:ext cx="7137407" cy="1643490"/>
          </a:xfrm>
        </p:spPr>
        <p:txBody>
          <a:bodyPr anchor="b">
            <a:normAutofit/>
          </a:bodyPr>
          <a:lstStyle/>
          <a:p>
            <a:r>
              <a:rPr lang="en-US"/>
              <a:t>The Meadows Museum …</a:t>
            </a:r>
          </a:p>
        </p:txBody>
      </p:sp>
      <p:sp>
        <p:nvSpPr>
          <p:cNvPr id="12" name="Text Placeholder 11">
            <a:extLst>
              <a:ext uri="{FF2B5EF4-FFF2-40B4-BE49-F238E27FC236}">
                <a16:creationId xmlns:a16="http://schemas.microsoft.com/office/drawing/2014/main" id="{5E54DD12-15DF-3363-E104-D0F1B0DA7E21}"/>
              </a:ext>
            </a:extLst>
          </p:cNvPr>
          <p:cNvSpPr>
            <a:spLocks noGrp="1"/>
          </p:cNvSpPr>
          <p:nvPr>
            <p:ph type="body" sz="quarter" idx="12"/>
          </p:nvPr>
        </p:nvSpPr>
        <p:spPr>
          <a:xfrm>
            <a:off x="4860547" y="2185258"/>
            <a:ext cx="7137406" cy="2487484"/>
          </a:xfrm>
        </p:spPr>
        <p:txBody>
          <a:bodyPr anchor="ctr">
            <a:noAutofit/>
          </a:bodyPr>
          <a:lstStyle/>
          <a:p>
            <a:pPr marL="457200" indent="-457200">
              <a:spcAft>
                <a:spcPts val="600"/>
              </a:spcAft>
              <a:buFont typeface="Arial"/>
              <a:buChar char="•"/>
            </a:pPr>
            <a:r>
              <a:rPr lang="en-US"/>
              <a:t>is an art museum of art from Spain.</a:t>
            </a:r>
          </a:p>
          <a:p>
            <a:pPr marL="457200" indent="-457200">
              <a:spcAft>
                <a:spcPts val="600"/>
              </a:spcAft>
              <a:buFont typeface="Arial"/>
              <a:buChar char="•"/>
            </a:pPr>
            <a:r>
              <a:rPr lang="en-US"/>
              <a:t>is located on the campus of Southern Methodist University in Dallas.</a:t>
            </a:r>
          </a:p>
          <a:p>
            <a:pPr marL="457200" indent="-457200">
              <a:spcAft>
                <a:spcPts val="600"/>
              </a:spcAft>
              <a:buFont typeface="Arial"/>
              <a:buChar char="•"/>
            </a:pPr>
            <a:r>
              <a:rPr lang="en-US">
                <a:latin typeface="Arial"/>
                <a:cs typeface="Arial"/>
              </a:rPr>
              <a:t>was founded by </a:t>
            </a:r>
            <a:r>
              <a:rPr lang="en-US" err="1">
                <a:latin typeface="Arial"/>
                <a:cs typeface="Arial"/>
              </a:rPr>
              <a:t>Algur</a:t>
            </a:r>
            <a:r>
              <a:rPr lang="en-US">
                <a:latin typeface="Arial"/>
                <a:cs typeface="Arial"/>
              </a:rPr>
              <a:t> H. Meadows.</a:t>
            </a:r>
            <a:endParaRPr lang="en-US"/>
          </a:p>
          <a:p>
            <a:pPr marL="457200" indent="-457200">
              <a:spcAft>
                <a:spcPts val="600"/>
              </a:spcAft>
              <a:buFont typeface="Arial"/>
              <a:buChar char="•"/>
            </a:pPr>
            <a:r>
              <a:rPr lang="en-US">
                <a:latin typeface="Arial"/>
                <a:cs typeface="Arial"/>
              </a:rPr>
              <a:t>opened in 1965. </a:t>
            </a:r>
            <a:endParaRPr lang="en-US"/>
          </a:p>
        </p:txBody>
      </p:sp>
      <p:sp>
        <p:nvSpPr>
          <p:cNvPr id="6" name="Text Placeholder 5">
            <a:extLst>
              <a:ext uri="{FF2B5EF4-FFF2-40B4-BE49-F238E27FC236}">
                <a16:creationId xmlns:a16="http://schemas.microsoft.com/office/drawing/2014/main" id="{C83E3542-8083-C284-E7DE-8DC1C3332B24}"/>
              </a:ext>
            </a:extLst>
          </p:cNvPr>
          <p:cNvSpPr>
            <a:spLocks noGrp="1"/>
          </p:cNvSpPr>
          <p:nvPr>
            <p:ph type="body" sz="quarter" idx="13"/>
          </p:nvPr>
        </p:nvSpPr>
        <p:spPr>
          <a:xfrm>
            <a:off x="4857691" y="4672742"/>
            <a:ext cx="7137400" cy="425566"/>
          </a:xfrm>
        </p:spPr>
        <p:txBody>
          <a:bodyPr anchor="ctr">
            <a:normAutofit/>
          </a:bodyPr>
          <a:lstStyle/>
          <a:p>
            <a:pPr marL="0" indent="0">
              <a:spcAft>
                <a:spcPts val="600"/>
              </a:spcAft>
            </a:pPr>
            <a:r>
              <a:rPr lang="en-US"/>
              <a:t>How old is the museum today?</a:t>
            </a:r>
          </a:p>
        </p:txBody>
      </p:sp>
      <p:pic>
        <p:nvPicPr>
          <p:cNvPr id="18" name="Content Placeholder 14" descr="A picture containing outdoor, sky, building, architecture&#10;&#10;Description automatically generated">
            <a:extLst>
              <a:ext uri="{FF2B5EF4-FFF2-40B4-BE49-F238E27FC236}">
                <a16:creationId xmlns:a16="http://schemas.microsoft.com/office/drawing/2014/main" id="{EDFE101A-5E76-9C48-9DCA-B2A0E2F40BE0}"/>
              </a:ext>
            </a:extLst>
          </p:cNvPr>
          <p:cNvPicPr>
            <a:picLocks noGrp="1" noChangeAspect="1"/>
          </p:cNvPicPr>
          <p:nvPr>
            <p:ph sz="quarter" idx="14"/>
          </p:nvPr>
        </p:nvPicPr>
        <p:blipFill rotWithShape="1">
          <a:blip r:embed="rId3"/>
          <a:srcRect l="21607" r="8967"/>
          <a:stretch/>
        </p:blipFill>
        <p:spPr>
          <a:xfrm>
            <a:off x="20" y="10"/>
            <a:ext cx="4570789" cy="6857990"/>
          </a:xfrm>
          <a:noFill/>
        </p:spPr>
      </p:pic>
    </p:spTree>
    <p:extLst>
      <p:ext uri="{BB962C8B-B14F-4D97-AF65-F5344CB8AC3E}">
        <p14:creationId xmlns:p14="http://schemas.microsoft.com/office/powerpoint/2010/main" val="6312236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45FD-301C-F854-0912-20378A333E02}"/>
              </a:ext>
            </a:extLst>
          </p:cNvPr>
          <p:cNvSpPr>
            <a:spLocks noGrp="1"/>
          </p:cNvSpPr>
          <p:nvPr>
            <p:ph type="title"/>
          </p:nvPr>
        </p:nvSpPr>
        <p:spPr>
          <a:xfrm>
            <a:off x="4860967" y="1556375"/>
            <a:ext cx="7137407" cy="932479"/>
          </a:xfrm>
        </p:spPr>
        <p:txBody>
          <a:bodyPr/>
          <a:lstStyle/>
          <a:p>
            <a:r>
              <a:rPr lang="en-US">
                <a:latin typeface="Georgia"/>
                <a:cs typeface="Arial"/>
              </a:rPr>
              <a:t>When you arrive, …</a:t>
            </a:r>
            <a:endParaRPr lang="en-US"/>
          </a:p>
        </p:txBody>
      </p:sp>
      <p:sp>
        <p:nvSpPr>
          <p:cNvPr id="3" name="Text Placeholder 2">
            <a:extLst>
              <a:ext uri="{FF2B5EF4-FFF2-40B4-BE49-F238E27FC236}">
                <a16:creationId xmlns:a16="http://schemas.microsoft.com/office/drawing/2014/main" id="{25B17959-6B89-8719-816D-2E292423926D}"/>
              </a:ext>
            </a:extLst>
          </p:cNvPr>
          <p:cNvSpPr>
            <a:spLocks noGrp="1"/>
          </p:cNvSpPr>
          <p:nvPr>
            <p:ph type="body" sz="quarter" idx="12"/>
          </p:nvPr>
        </p:nvSpPr>
        <p:spPr>
          <a:xfrm>
            <a:off x="4860968" y="2589445"/>
            <a:ext cx="7137406" cy="1880291"/>
          </a:xfrm>
        </p:spPr>
        <p:txBody>
          <a:bodyPr/>
          <a:lstStyle/>
          <a:p>
            <a:pPr marL="0" indent="0"/>
            <a:r>
              <a:rPr lang="en-US" i="0">
                <a:effectLst/>
              </a:rPr>
              <a:t>the bus will drop you off in front of the museum. You will use the stairs or the elevator in the parking garage to get to the museum's entrance.</a:t>
            </a:r>
            <a:endParaRPr lang="en-US"/>
          </a:p>
        </p:txBody>
      </p:sp>
      <p:pic>
        <p:nvPicPr>
          <p:cNvPr id="7" name="Picture 6">
            <a:extLst>
              <a:ext uri="{FF2B5EF4-FFF2-40B4-BE49-F238E27FC236}">
                <a16:creationId xmlns:a16="http://schemas.microsoft.com/office/drawing/2014/main" id="{19050907-C1F9-4062-EDAA-A44A43BCDC3B}"/>
              </a:ext>
            </a:extLst>
          </p:cNvPr>
          <p:cNvPicPr>
            <a:picLocks noChangeAspect="1"/>
          </p:cNvPicPr>
          <p:nvPr/>
        </p:nvPicPr>
        <p:blipFill rotWithShape="1">
          <a:blip r:embed="rId2"/>
          <a:srcRect l="29848" t="24581" r="11344" b="5459"/>
          <a:stretch/>
        </p:blipFill>
        <p:spPr>
          <a:xfrm>
            <a:off x="0" y="0"/>
            <a:ext cx="4570809" cy="3451050"/>
          </a:xfrm>
          <a:prstGeom prst="rect">
            <a:avLst/>
          </a:prstGeom>
        </p:spPr>
      </p:pic>
      <p:pic>
        <p:nvPicPr>
          <p:cNvPr id="8" name="Picture 7">
            <a:extLst>
              <a:ext uri="{FF2B5EF4-FFF2-40B4-BE49-F238E27FC236}">
                <a16:creationId xmlns:a16="http://schemas.microsoft.com/office/drawing/2014/main" id="{F86EBABC-FABA-737E-2784-08767A1A251D}"/>
              </a:ext>
            </a:extLst>
          </p:cNvPr>
          <p:cNvPicPr>
            <a:picLocks noChangeAspect="1"/>
          </p:cNvPicPr>
          <p:nvPr/>
        </p:nvPicPr>
        <p:blipFill rotWithShape="1">
          <a:blip r:embed="rId3"/>
          <a:srcRect l="13472" t="12356" r="21632" b="19037"/>
          <a:stretch/>
        </p:blipFill>
        <p:spPr>
          <a:xfrm>
            <a:off x="0" y="3257391"/>
            <a:ext cx="4570809" cy="3617842"/>
          </a:xfrm>
          <a:prstGeom prst="rect">
            <a:avLst/>
          </a:prstGeom>
        </p:spPr>
      </p:pic>
      <p:sp>
        <p:nvSpPr>
          <p:cNvPr id="6" name="Content Placeholder 5">
            <a:extLst>
              <a:ext uri="{FF2B5EF4-FFF2-40B4-BE49-F238E27FC236}">
                <a16:creationId xmlns:a16="http://schemas.microsoft.com/office/drawing/2014/main" id="{6B272DE5-6431-C94A-467C-388B9F76B053}"/>
              </a:ext>
            </a:extLst>
          </p:cNvPr>
          <p:cNvSpPr>
            <a:spLocks noGrp="1"/>
          </p:cNvSpPr>
          <p:nvPr>
            <p:ph sz="quarter" idx="14"/>
          </p:nvPr>
        </p:nvSpPr>
        <p:spPr/>
        <p:txBody>
          <a:bodyPr/>
          <a:lstStyle/>
          <a:p>
            <a:endParaRPr lang="en-US"/>
          </a:p>
        </p:txBody>
      </p:sp>
    </p:spTree>
    <p:extLst>
      <p:ext uri="{BB962C8B-B14F-4D97-AF65-F5344CB8AC3E}">
        <p14:creationId xmlns:p14="http://schemas.microsoft.com/office/powerpoint/2010/main" val="11337878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9CD9-3991-01B6-228C-E5FEEF6F3065}"/>
              </a:ext>
            </a:extLst>
          </p:cNvPr>
          <p:cNvSpPr>
            <a:spLocks noGrp="1"/>
          </p:cNvSpPr>
          <p:nvPr>
            <p:ph type="title"/>
          </p:nvPr>
        </p:nvSpPr>
        <p:spPr>
          <a:xfrm>
            <a:off x="4863402" y="541768"/>
            <a:ext cx="7137407" cy="1986933"/>
          </a:xfrm>
        </p:spPr>
        <p:txBody>
          <a:bodyPr>
            <a:normAutofit/>
          </a:bodyPr>
          <a:lstStyle/>
          <a:p>
            <a:r>
              <a:rPr lang="en-US">
                <a:latin typeface="Georgia"/>
                <a:cs typeface="Arial"/>
              </a:rPr>
              <a:t>When you enter the museum, …</a:t>
            </a:r>
          </a:p>
        </p:txBody>
      </p:sp>
      <p:sp>
        <p:nvSpPr>
          <p:cNvPr id="3" name="Text Placeholder 2">
            <a:extLst>
              <a:ext uri="{FF2B5EF4-FFF2-40B4-BE49-F238E27FC236}">
                <a16:creationId xmlns:a16="http://schemas.microsoft.com/office/drawing/2014/main" id="{2541384F-9A93-3C33-DDB6-821392633D81}"/>
              </a:ext>
            </a:extLst>
          </p:cNvPr>
          <p:cNvSpPr>
            <a:spLocks noGrp="1"/>
          </p:cNvSpPr>
          <p:nvPr>
            <p:ph type="body" sz="quarter" idx="12"/>
          </p:nvPr>
        </p:nvSpPr>
        <p:spPr>
          <a:xfrm>
            <a:off x="4864560" y="2607736"/>
            <a:ext cx="7137406" cy="1800599"/>
          </a:xfrm>
        </p:spPr>
        <p:txBody>
          <a:bodyPr/>
          <a:lstStyle/>
          <a:p>
            <a:pPr marL="0" indent="0"/>
            <a:r>
              <a:rPr lang="en-US">
                <a:solidFill>
                  <a:schemeClr val="accent2"/>
                </a:solidFill>
                <a:latin typeface="Arial"/>
                <a:cs typeface="Arial"/>
              </a:rPr>
              <a:t>your teacher will check in at the front desk, and your docent will meet you in the lobby. A docent is a tour guide who will lead you through the galleries. </a:t>
            </a:r>
            <a:endParaRPr lang="en-US">
              <a:solidFill>
                <a:schemeClr val="accent2"/>
              </a:solidFill>
            </a:endParaRPr>
          </a:p>
        </p:txBody>
      </p:sp>
      <p:sp>
        <p:nvSpPr>
          <p:cNvPr id="8" name="Content Placeholder 7">
            <a:extLst>
              <a:ext uri="{FF2B5EF4-FFF2-40B4-BE49-F238E27FC236}">
                <a16:creationId xmlns:a16="http://schemas.microsoft.com/office/drawing/2014/main" id="{7ACFC613-C86B-594E-0FC2-B5599CF6E247}"/>
              </a:ext>
            </a:extLst>
          </p:cNvPr>
          <p:cNvSpPr>
            <a:spLocks noGrp="1"/>
          </p:cNvSpPr>
          <p:nvPr>
            <p:ph sz="quarter" idx="14"/>
          </p:nvPr>
        </p:nvSpPr>
        <p:spPr/>
        <p:txBody>
          <a:bodyPr/>
          <a:lstStyle/>
          <a:p>
            <a:endParaRPr lang="en-US"/>
          </a:p>
        </p:txBody>
      </p:sp>
      <p:pic>
        <p:nvPicPr>
          <p:cNvPr id="5" name="Picture 4">
            <a:extLst>
              <a:ext uri="{FF2B5EF4-FFF2-40B4-BE49-F238E27FC236}">
                <a16:creationId xmlns:a16="http://schemas.microsoft.com/office/drawing/2014/main" id="{182388B0-E694-7A5A-049D-84FA1A9CFA3F}"/>
              </a:ext>
            </a:extLst>
          </p:cNvPr>
          <p:cNvPicPr>
            <a:picLocks noChangeAspect="1"/>
          </p:cNvPicPr>
          <p:nvPr/>
        </p:nvPicPr>
        <p:blipFill rotWithShape="1">
          <a:blip r:embed="rId2"/>
          <a:srcRect l="34564" r="29953"/>
          <a:stretch/>
        </p:blipFill>
        <p:spPr>
          <a:xfrm>
            <a:off x="0" y="0"/>
            <a:ext cx="4570809" cy="6858000"/>
          </a:xfrm>
          <a:prstGeom prst="rect">
            <a:avLst/>
          </a:prstGeom>
        </p:spPr>
      </p:pic>
    </p:spTree>
    <p:extLst>
      <p:ext uri="{BB962C8B-B14F-4D97-AF65-F5344CB8AC3E}">
        <p14:creationId xmlns:p14="http://schemas.microsoft.com/office/powerpoint/2010/main" val="31066892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5AEF-D831-0318-458D-050CD1E582C7}"/>
              </a:ext>
            </a:extLst>
          </p:cNvPr>
          <p:cNvSpPr>
            <a:spLocks noGrp="1"/>
          </p:cNvSpPr>
          <p:nvPr>
            <p:ph type="title"/>
          </p:nvPr>
        </p:nvSpPr>
        <p:spPr>
          <a:xfrm>
            <a:off x="4863402" y="541767"/>
            <a:ext cx="7137407" cy="2522114"/>
          </a:xfrm>
        </p:spPr>
        <p:txBody>
          <a:bodyPr/>
          <a:lstStyle/>
          <a:p>
            <a:r>
              <a:rPr lang="en-US">
                <a:latin typeface="Georgia"/>
                <a:cs typeface="Arial"/>
              </a:rPr>
              <a:t>To get to </a:t>
            </a:r>
            <a:br>
              <a:rPr lang="en-US"/>
            </a:br>
            <a:r>
              <a:rPr lang="en-US">
                <a:latin typeface="Georgia"/>
                <a:cs typeface="Arial"/>
              </a:rPr>
              <a:t>the galleries, …</a:t>
            </a:r>
          </a:p>
        </p:txBody>
      </p:sp>
      <p:sp>
        <p:nvSpPr>
          <p:cNvPr id="3" name="Text Placeholder 2">
            <a:extLst>
              <a:ext uri="{FF2B5EF4-FFF2-40B4-BE49-F238E27FC236}">
                <a16:creationId xmlns:a16="http://schemas.microsoft.com/office/drawing/2014/main" id="{1D4398B6-312C-8325-F94E-71AEE6463A1D}"/>
              </a:ext>
            </a:extLst>
          </p:cNvPr>
          <p:cNvSpPr>
            <a:spLocks noGrp="1"/>
          </p:cNvSpPr>
          <p:nvPr>
            <p:ph type="body" sz="quarter" idx="12"/>
          </p:nvPr>
        </p:nvSpPr>
        <p:spPr>
          <a:xfrm>
            <a:off x="4868151" y="3196803"/>
            <a:ext cx="7137406" cy="730239"/>
          </a:xfrm>
        </p:spPr>
        <p:txBody>
          <a:bodyPr/>
          <a:lstStyle/>
          <a:p>
            <a:r>
              <a:rPr lang="en-US"/>
              <a:t>you can take the stairs or the elevator.</a:t>
            </a:r>
          </a:p>
        </p:txBody>
      </p:sp>
      <p:sp>
        <p:nvSpPr>
          <p:cNvPr id="5" name="Content Placeholder 4">
            <a:extLst>
              <a:ext uri="{FF2B5EF4-FFF2-40B4-BE49-F238E27FC236}">
                <a16:creationId xmlns:a16="http://schemas.microsoft.com/office/drawing/2014/main" id="{D1293F38-968C-0520-9B69-8CFD29957E5A}"/>
              </a:ext>
            </a:extLst>
          </p:cNvPr>
          <p:cNvSpPr>
            <a:spLocks noGrp="1"/>
          </p:cNvSpPr>
          <p:nvPr>
            <p:ph sz="quarter" idx="14"/>
          </p:nvPr>
        </p:nvSpPr>
        <p:spPr/>
        <p:txBody>
          <a:bodyPr/>
          <a:lstStyle/>
          <a:p>
            <a:endParaRPr lang="en-US"/>
          </a:p>
        </p:txBody>
      </p:sp>
      <p:pic>
        <p:nvPicPr>
          <p:cNvPr id="6" name="Picture 5">
            <a:extLst>
              <a:ext uri="{FF2B5EF4-FFF2-40B4-BE49-F238E27FC236}">
                <a16:creationId xmlns:a16="http://schemas.microsoft.com/office/drawing/2014/main" id="{F9935A32-9B78-7F2E-7FED-8E64CE3B3EA2}"/>
              </a:ext>
            </a:extLst>
          </p:cNvPr>
          <p:cNvPicPr>
            <a:picLocks noChangeAspect="1"/>
          </p:cNvPicPr>
          <p:nvPr/>
        </p:nvPicPr>
        <p:blipFill rotWithShape="1">
          <a:blip r:embed="rId2"/>
          <a:srcRect l="19707" t="9923"/>
          <a:stretch/>
        </p:blipFill>
        <p:spPr>
          <a:xfrm>
            <a:off x="-1" y="0"/>
            <a:ext cx="4570809" cy="6858000"/>
          </a:xfrm>
          <a:prstGeom prst="rect">
            <a:avLst/>
          </a:prstGeom>
        </p:spPr>
      </p:pic>
    </p:spTree>
    <p:extLst>
      <p:ext uri="{BB962C8B-B14F-4D97-AF65-F5344CB8AC3E}">
        <p14:creationId xmlns:p14="http://schemas.microsoft.com/office/powerpoint/2010/main" val="25683913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DRAFT-Marcom-New-Brand-Template-2019-DRAFT-v1.5">
  <a:themeElements>
    <a:clrScheme name="Custom 1">
      <a:dk1>
        <a:srgbClr val="000000"/>
      </a:dk1>
      <a:lt1>
        <a:sysClr val="window" lastClr="FFFFFF"/>
      </a:lt1>
      <a:dk2>
        <a:srgbClr val="000000"/>
      </a:dk2>
      <a:lt2>
        <a:srgbClr val="E7E6E6"/>
      </a:lt2>
      <a:accent1>
        <a:srgbClr val="354CA1"/>
      </a:accent1>
      <a:accent2>
        <a:srgbClr val="CC0035"/>
      </a:accent2>
      <a:accent3>
        <a:srgbClr val="F9C80E"/>
      </a:accent3>
      <a:accent4>
        <a:srgbClr val="FF1053"/>
      </a:accent4>
      <a:accent5>
        <a:srgbClr val="59C3C3"/>
      </a:accent5>
      <a:accent6>
        <a:srgbClr val="262626"/>
      </a:accent6>
      <a:hlink>
        <a:srgbClr val="066DD4"/>
      </a:hlink>
      <a:folHlink>
        <a:srgbClr val="CB3997"/>
      </a:folHlink>
    </a:clrScheme>
    <a:fontScheme name="SMU 20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rand Styleguide-template.pptx" id="{AAC239A1-C9C6-48F7-948A-CD97C42D0AF7}" vid="{59AB1950-129A-41F8-9EAD-B368FC9CB496}"/>
    </a:ext>
  </a:extLst>
</a:theme>
</file>

<file path=ppt/theme/theme2.xml><?xml version="1.0" encoding="utf-8"?>
<a:theme xmlns:a="http://schemas.openxmlformats.org/drawingml/2006/main" name="Office Theme">
  <a:themeElements>
    <a:clrScheme name="SMU 2019">
      <a:dk1>
        <a:srgbClr val="000000"/>
      </a:dk1>
      <a:lt1>
        <a:sysClr val="window" lastClr="FFFFFF"/>
      </a:lt1>
      <a:dk2>
        <a:srgbClr val="000000"/>
      </a:dk2>
      <a:lt2>
        <a:srgbClr val="E7E6E6"/>
      </a:lt2>
      <a:accent1>
        <a:srgbClr val="354CA1"/>
      </a:accent1>
      <a:accent2>
        <a:srgbClr val="CC0035"/>
      </a:accent2>
      <a:accent3>
        <a:srgbClr val="FF1053"/>
      </a:accent3>
      <a:accent4>
        <a:srgbClr val="F9C80E"/>
      </a:accent4>
      <a:accent5>
        <a:srgbClr val="59C3C3"/>
      </a:accent5>
      <a:accent6>
        <a:srgbClr val="262626"/>
      </a:accent6>
      <a:hlink>
        <a:srgbClr val="066DD4"/>
      </a:hlink>
      <a:folHlink>
        <a:srgbClr val="CB3997"/>
      </a:folHlink>
    </a:clrScheme>
    <a:fontScheme name="SMU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5">
    <wetp:webextensionref xmlns:r="http://schemas.openxmlformats.org/officeDocument/2006/relationships" r:id="rId2"/>
  </wetp:taskpane>
  <wetp:taskpane dockstate="right" visibility="0" width="350" row="6">
    <wetp:webextensionref xmlns:r="http://schemas.openxmlformats.org/officeDocument/2006/relationships" r:id="rId3"/>
  </wetp:taskpane>
  <wetp:taskpane dockstate="right" visibility="0" width="350" row="7">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F46F5C60-735F-426F-B739-20E46EBD2D24}">
  <we:reference id="wa104380907" version="1.0.0.0" store="en-US" storeType="OMEX"/>
  <we:alternateReferences>
    <we:reference id="WA104380907" version="1.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364C9A25-6582-43EF-B99F-F947905DA784}">
  <we:reference id="wa104178141" version="3.10.0.197" store="en-US" storeType="OMEX"/>
  <we:alternateReferences>
    <we:reference id="WA104178141" version="3.10.0.197" store="WA10417814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0F5F422E-648B-48B0-8D72-60FE1CC6659D}">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BF0B89F5-F4A8-442B-9F20-172DE3AC2A60}">
  <we:reference id="wa104379279" version="2.1.0.0" store="en-US" storeType="OMEX"/>
  <we:alternateReferences>
    <we:reference id="WA104379279" version="2.1.0.0" store="WA10437927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9F1B02E2194A46BDD9DA62E77B1CD4" ma:contentTypeVersion="18" ma:contentTypeDescription="Create a new document." ma:contentTypeScope="" ma:versionID="d0581ac1731fc9d8dcc015599f6e52dd">
  <xsd:schema xmlns:xsd="http://www.w3.org/2001/XMLSchema" xmlns:xs="http://www.w3.org/2001/XMLSchema" xmlns:p="http://schemas.microsoft.com/office/2006/metadata/properties" xmlns:ns2="26787ba8-fb2b-49e2-bffe-4f6ed6309e4f" xmlns:ns3="bb0f6e45-8655-46be-92c4-3cf099d4c902" targetNamespace="http://schemas.microsoft.com/office/2006/metadata/properties" ma:root="true" ma:fieldsID="dd0e30a5ffa47cd93281b295f56f7754" ns2:_="" ns3:_="">
    <xsd:import namespace="26787ba8-fb2b-49e2-bffe-4f6ed6309e4f"/>
    <xsd:import namespace="bb0f6e45-8655-46be-92c4-3cf099d4c9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787ba8-fb2b-49e2-bffe-4f6ed6309e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1a94d3-361c-4fb2-8e79-cb69b3aef0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0f6e45-8655-46be-92c4-3cf099d4c90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2c14d3-2889-47b0-80a2-fe2991bd4f14}" ma:internalName="TaxCatchAll" ma:showField="CatchAllData" ma:web="bb0f6e45-8655-46be-92c4-3cf099d4c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6787ba8-fb2b-49e2-bffe-4f6ed6309e4f">
      <Terms xmlns="http://schemas.microsoft.com/office/infopath/2007/PartnerControls"/>
    </lcf76f155ced4ddcb4097134ff3c332f>
    <TaxCatchAll xmlns="bb0f6e45-8655-46be-92c4-3cf099d4c902" xsi:nil="true"/>
    <SharedWithUsers xmlns="bb0f6e45-8655-46be-92c4-3cf099d4c902">
      <UserInfo>
        <DisplayName>Sanger, Carrie</DisplayName>
        <AccountId>41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82A977-3FFF-4258-8149-CB68E86465BB}">
  <ds:schemaRefs>
    <ds:schemaRef ds:uri="26787ba8-fb2b-49e2-bffe-4f6ed6309e4f"/>
    <ds:schemaRef ds:uri="bb0f6e45-8655-46be-92c4-3cf099d4c9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8D31750-5B35-43B6-895F-B1F88EFC767C}">
  <ds:schemaRefs>
    <ds:schemaRef ds:uri="26787ba8-fb2b-49e2-bffe-4f6ed6309e4f"/>
    <ds:schemaRef ds:uri="bb0f6e45-8655-46be-92c4-3cf099d4c9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D055858-D55E-4C41-8DE7-F9B8E87C87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SMU-Template-Full-07.05.19</Template>
  <Application>Microsoft Office PowerPoint</Application>
  <PresentationFormat>Custom</PresentationFormat>
  <Slides>49</Slides>
  <Notes>3</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DRAFT-Marcom-New-Brand-Template-2019-DRAFT-v1.5</vt:lpstr>
      <vt:lpstr>Meadows Museum</vt:lpstr>
      <vt:lpstr>Learning Objectives</vt:lpstr>
      <vt:lpstr>Have you been to a museum before? What kind of museum did you visit? What was it like?</vt:lpstr>
      <vt:lpstr>What is a museum?</vt:lpstr>
      <vt:lpstr>Why do you think museums are important?</vt:lpstr>
      <vt:lpstr>The Meadows Museum …</vt:lpstr>
      <vt:lpstr>When you arrive, …</vt:lpstr>
      <vt:lpstr>When you enter the museum, …</vt:lpstr>
      <vt:lpstr>To get to  the galleries, …</vt:lpstr>
      <vt:lpstr>In the galleries, ...</vt:lpstr>
      <vt:lpstr>Why can’t we touch the art?</vt:lpstr>
      <vt:lpstr>Can you think of any other rules to follow when you visit an art museum?</vt:lpstr>
      <vt:lpstr>When you are in the galleries, …</vt:lpstr>
      <vt:lpstr>On your tour, … </vt:lpstr>
      <vt:lpstr>How long do you think you will spend looking at each work of art?</vt:lpstr>
      <vt:lpstr>Is 30 seconds enough time?</vt:lpstr>
      <vt:lpstr>Do you remember ...</vt:lpstr>
      <vt:lpstr>Is there anything you forgot? Is there anything you thought you saw, but didn’t?</vt:lpstr>
      <vt:lpstr>PowerPoint Presentation</vt:lpstr>
      <vt:lpstr>How to use these slides</vt:lpstr>
      <vt:lpstr>Portraits &amp; Personalities Tour</vt:lpstr>
      <vt:lpstr>Portraits &amp; Personalities Tour Objectives</vt:lpstr>
      <vt:lpstr>Portraits &amp; Personalities Tour Vocabulary</vt:lpstr>
      <vt:lpstr>Demonstration of Learning (DOL)</vt:lpstr>
      <vt:lpstr>STEAM Tour</vt:lpstr>
      <vt:lpstr>STEAM Tour Objectives</vt:lpstr>
      <vt:lpstr>STEAM Tour Vocabulary</vt:lpstr>
      <vt:lpstr>STEAM Tour Vocabulary</vt:lpstr>
      <vt:lpstr>STEAM Tour Vocabulary</vt:lpstr>
      <vt:lpstr>Demonstration of Learning (DOL)</vt:lpstr>
      <vt:lpstr>Artistic Ideas, Materials, &amp; Processes Tour</vt:lpstr>
      <vt:lpstr>Artistic Ideas, Materials, &amp; Processes Tour Objectives</vt:lpstr>
      <vt:lpstr>Artistic Ideas, Materials, &amp; Processes Tour Vocabulary</vt:lpstr>
      <vt:lpstr>Artistic Ideas, Materials, &amp; Processes Tour Vocabulary</vt:lpstr>
      <vt:lpstr>Artistic Ideas, Materials, &amp; Processes Tour Vocabulary</vt:lpstr>
      <vt:lpstr>Demonstration of Learning (DOL)</vt:lpstr>
      <vt:lpstr>Learning to Look: Elements of Art Tour</vt:lpstr>
      <vt:lpstr>Learning to Look: Elements of Art Tour Objectives</vt:lpstr>
      <vt:lpstr>Learning to Look: Elements of Art Tour Vocabulary</vt:lpstr>
      <vt:lpstr>Demonstration of Learning (DOL)</vt:lpstr>
      <vt:lpstr>Learning to Look: Storytelling Tour</vt:lpstr>
      <vt:lpstr>Learning to Look: Storytelling Tour Objectives</vt:lpstr>
      <vt:lpstr>Learning to Look: Storytelling Tour Vocabulary</vt:lpstr>
      <vt:lpstr>Demonstration of Learning (DOL)</vt:lpstr>
      <vt:lpstr>Learning to Look:  Art &amp; Emotion Tour</vt:lpstr>
      <vt:lpstr>Learning to Look: Art &amp; Emotion Tour Objectives</vt:lpstr>
      <vt:lpstr>Learning to Look: Art &amp; Emotion Tour Vocabulary</vt:lpstr>
      <vt:lpstr>Demonstration of Learning (DOL)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Campi, Giorgia</dc:creator>
  <cp:revision>179</cp:revision>
  <cp:lastPrinted>2023-07-31T18:47:36Z</cp:lastPrinted>
  <dcterms:created xsi:type="dcterms:W3CDTF">2020-02-17T15:17:41Z</dcterms:created>
  <dcterms:modified xsi:type="dcterms:W3CDTF">2025-11-06T22:33:50Z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0x0101002D9F1B02E2194A46BDD9DA62E77B1CD4</vt:lpwstr>
  </property>
  <property fmtid="{D5CDD505-2E9C-101B-9397-08002B2CF9AE}" pid="3" name="MediaServiceImageTags">
    <vt:lpwstr/>
  </property>
</Properties>
</file>